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75" r:id="rId3"/>
    <p:sldId id="289" r:id="rId4"/>
    <p:sldId id="276" r:id="rId5"/>
    <p:sldId id="277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72" r:id="rId14"/>
    <p:sldId id="273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0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39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9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03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23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61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84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09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90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77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98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DDB7-50AC-4711-A020-4F84D000B70C}" type="datetimeFigureOut">
              <a:rPr lang="ko-KR" altLang="en-US" smtClean="0"/>
              <a:t>2017-09-18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4B64-0682-405B-8523-C8C3823CF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8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6" descr="회사사진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r="19603"/>
          <a:stretch>
            <a:fillRect/>
          </a:stretch>
        </p:blipFill>
        <p:spPr bwMode="auto">
          <a:xfrm>
            <a:off x="0" y="0"/>
            <a:ext cx="9180512" cy="68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43608" y="1772816"/>
            <a:ext cx="6768752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동화사는</a:t>
            </a:r>
            <a:endParaRPr lang="en-US" altLang="ko-K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  <a:p>
            <a:pPr algn="ctr"/>
            <a:r>
              <a:rPr lang="en-US" altLang="ko-K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2015 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개정 교육과정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에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 </a:t>
            </a:r>
            <a:endParaRPr lang="en-US" altLang="ko-K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맞추어 한</a:t>
            </a:r>
            <a:r>
              <a:rPr lang="ko-KR" alt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문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 교과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의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 </a:t>
            </a:r>
            <a:endParaRPr lang="en-US" altLang="ko-K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특성</a:t>
            </a:r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을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 구현하기 위해 </a:t>
            </a:r>
            <a:endParaRPr lang="en-US" altLang="ko-K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열성(熱誠)을 </a:t>
            </a:r>
            <a:endParaRPr lang="en-US" altLang="ko-KR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  <a:p>
            <a:pPr algn="ctr"/>
            <a:r>
              <a:rPr lang="ko-KR" alt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다하였습니다</a:t>
            </a:r>
            <a:r>
              <a:rPr lang="en-US" altLang="ko-K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명조 Std M" pitchFamily="18" charset="-127"/>
                <a:ea typeface="Adobe 명조 Std M" pitchFamily="18" charset="-127"/>
              </a:rPr>
              <a:t>.</a:t>
            </a:r>
            <a:endParaRPr lang="ko-KR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명조 Std M" pitchFamily="18" charset="-127"/>
              <a:ea typeface="Adobe 명조 Std M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7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교과서-홈페이지 홍보\한문-이미지\교과서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4998"/>
            <a:ext cx="2670100" cy="353223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7" descr="2"/>
          <p:cNvPicPr>
            <a:picLocks noChangeAspect="1" noChangeArrowheads="1"/>
          </p:cNvPicPr>
          <p:nvPr/>
        </p:nvPicPr>
        <p:blipFill rotWithShape="1">
          <a:blip r:embed="rId3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모서리가 둥근 직사각형 16"/>
          <p:cNvSpPr/>
          <p:nvPr/>
        </p:nvSpPr>
        <p:spPr>
          <a:xfrm>
            <a:off x="3995936" y="1916832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학습 용어의 활용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>
            <a:off x="4095253" y="249289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355976" y="2420888"/>
            <a:ext cx="474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타 교과의 한자 어휘를 익혀 </a:t>
            </a:r>
            <a:endParaRPr lang="en-US" altLang="ko-KR" dirty="0" smtClean="0"/>
          </a:p>
          <a:p>
            <a:r>
              <a:rPr lang="ko-KR" altLang="en-US" dirty="0" smtClean="0"/>
              <a:t>학습에 활용하고 창의융합적 핵심 역량 함양</a:t>
            </a:r>
            <a:endParaRPr lang="en-US" altLang="ko-KR" dirty="0" smtClean="0"/>
          </a:p>
        </p:txBody>
      </p:sp>
      <p:grpSp>
        <p:nvGrpSpPr>
          <p:cNvPr id="20" name="그룹 19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26" name="모서리가 둥근 직사각형 25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한문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7" name="모서리가 둥근 사각형 설명선 26"/>
          <p:cNvSpPr/>
          <p:nvPr/>
        </p:nvSpPr>
        <p:spPr>
          <a:xfrm>
            <a:off x="2059907" y="1544810"/>
            <a:ext cx="1152128" cy="744043"/>
          </a:xfrm>
          <a:prstGeom prst="wedgeRoundRectCallout">
            <a:avLst>
              <a:gd name="adj1" fmla="val -92985"/>
              <a:gd name="adj2" fmla="val 44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의사소통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능</a:t>
            </a:r>
            <a:r>
              <a: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력</a:t>
            </a: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2635971" y="3344218"/>
            <a:ext cx="783901" cy="770773"/>
          </a:xfrm>
          <a:prstGeom prst="wedgeRoundRectCallout">
            <a:avLst>
              <a:gd name="adj1" fmla="val -91955"/>
              <a:gd name="adj2" fmla="val 4359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인성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역</a:t>
            </a:r>
            <a:r>
              <a: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량</a:t>
            </a: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179512" y="5517231"/>
            <a:ext cx="1152128" cy="770773"/>
          </a:xfrm>
          <a:prstGeom prst="wedgeRoundRectCallout">
            <a:avLst>
              <a:gd name="adj1" fmla="val 57502"/>
              <a:gd name="adj2" fmla="val -15207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창의적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사고 능력</a:t>
            </a:r>
            <a:endParaRPr lang="ko-KR" altLang="en-US" sz="16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3995936" y="3885321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한문 속 문화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읽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1" name="줄무늬가 있는 오른쪽 화살표 30"/>
          <p:cNvSpPr/>
          <p:nvPr/>
        </p:nvSpPr>
        <p:spPr>
          <a:xfrm>
            <a:off x="4095253" y="4461385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355976" y="4389377"/>
            <a:ext cx="4204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본문과 관련된 다양하나 주제를 </a:t>
            </a:r>
            <a:endParaRPr lang="en-US" altLang="ko-KR" dirty="0" smtClean="0"/>
          </a:p>
          <a:p>
            <a:r>
              <a:rPr lang="ko-KR" altLang="en-US" dirty="0" smtClean="0"/>
              <a:t>관점에서 이해할 수 있도록 하여 </a:t>
            </a:r>
            <a:endParaRPr lang="en-US" altLang="ko-KR" dirty="0" smtClean="0"/>
          </a:p>
          <a:p>
            <a:r>
              <a:rPr lang="ko-KR" altLang="en-US" dirty="0" smtClean="0"/>
              <a:t>전통문화에 기초한 건전한 가치관 함양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343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교과서-홈페이지 홍보\한문-이미지\교과서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60" y="1984998"/>
            <a:ext cx="2685838" cy="353223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7" descr="2"/>
          <p:cNvPicPr>
            <a:picLocks noChangeAspect="1" noChangeArrowheads="1"/>
          </p:cNvPicPr>
          <p:nvPr/>
        </p:nvPicPr>
        <p:blipFill rotWithShape="1">
          <a:blip r:embed="rId3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모서리가 둥근 직사각형 15"/>
          <p:cNvSpPr/>
          <p:nvPr/>
        </p:nvSpPr>
        <p:spPr>
          <a:xfrm>
            <a:off x="3995936" y="1916832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함께 해 보기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>
            <a:off x="4095253" y="249289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355976" y="2420888"/>
            <a:ext cx="374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소단원의 학습 내용을 창의적으로 </a:t>
            </a:r>
            <a:endParaRPr lang="en-US" altLang="ko-KR" dirty="0" smtClean="0"/>
          </a:p>
          <a:p>
            <a:r>
              <a:rPr lang="ko-KR" altLang="en-US" dirty="0" smtClean="0"/>
              <a:t>적용할 수 있는 다양한 활동 과제</a:t>
            </a:r>
            <a:endParaRPr lang="en-US" altLang="ko-KR" dirty="0" smtClean="0"/>
          </a:p>
        </p:txBody>
      </p:sp>
      <p:grpSp>
        <p:nvGrpSpPr>
          <p:cNvPr id="22" name="그룹 21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25" name="모서리가 둥근 직사각형 24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한문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2059907" y="1544810"/>
            <a:ext cx="1152128" cy="744043"/>
          </a:xfrm>
          <a:prstGeom prst="wedgeRoundRectCallout">
            <a:avLst>
              <a:gd name="adj1" fmla="val -92985"/>
              <a:gd name="adj2" fmla="val 44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과정 중심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평</a:t>
            </a:r>
            <a:r>
              <a: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가</a:t>
            </a: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179512" y="5517231"/>
            <a:ext cx="1152128" cy="770773"/>
          </a:xfrm>
          <a:prstGeom prst="wedgeRoundRectCallout">
            <a:avLst>
              <a:gd name="adj1" fmla="val 57502"/>
              <a:gd name="adj2" fmla="val -15207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정보 처리 능력</a:t>
            </a:r>
            <a:endParaRPr lang="ko-KR" altLang="en-US" sz="16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995936" y="3885321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사방팔방 한자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0" name="줄무늬가 있는 오른쪽 화살표 29"/>
          <p:cNvSpPr/>
          <p:nvPr/>
        </p:nvSpPr>
        <p:spPr>
          <a:xfrm>
            <a:off x="4095253" y="4461385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355976" y="4389377"/>
            <a:ext cx="448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생활 주변에서 한자</a:t>
            </a:r>
            <a:r>
              <a:rPr lang="en-US" altLang="ko-KR" dirty="0" smtClean="0"/>
              <a:t>·</a:t>
            </a:r>
            <a:r>
              <a:rPr lang="ko-KR" altLang="en-US" dirty="0" smtClean="0"/>
              <a:t>한문이 활용된 사례를</a:t>
            </a:r>
            <a:endParaRPr lang="en-US" altLang="ko-KR" dirty="0" smtClean="0"/>
          </a:p>
          <a:p>
            <a:r>
              <a:rPr lang="ko-KR" altLang="en-US" dirty="0" smtClean="0"/>
              <a:t>사진으로 제시</a:t>
            </a:r>
            <a:endParaRPr lang="en-US" altLang="ko-KR" dirty="0" smtClean="0"/>
          </a:p>
        </p:txBody>
      </p:sp>
      <p:sp>
        <p:nvSpPr>
          <p:cNvPr id="33" name="줄무늬가 있는 오른쪽 화살표 32"/>
          <p:cNvSpPr/>
          <p:nvPr/>
        </p:nvSpPr>
        <p:spPr>
          <a:xfrm>
            <a:off x="4095253" y="5143912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355976" y="5071904"/>
            <a:ext cx="3712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실생활에서 한자</a:t>
            </a:r>
            <a:r>
              <a:rPr lang="en-US" altLang="ko-KR" dirty="0" smtClean="0"/>
              <a:t>·</a:t>
            </a:r>
            <a:r>
              <a:rPr lang="ko-KR" altLang="en-US" dirty="0" smtClean="0"/>
              <a:t>한문이 유용하게 </a:t>
            </a:r>
            <a:endParaRPr lang="en-US" altLang="ko-KR" dirty="0" smtClean="0"/>
          </a:p>
          <a:p>
            <a:r>
              <a:rPr lang="ko-KR" altLang="en-US" dirty="0" smtClean="0"/>
              <a:t>쓰이고 있음을 이해하고 </a:t>
            </a:r>
            <a:endParaRPr lang="en-US" altLang="ko-KR" dirty="0" smtClean="0"/>
          </a:p>
          <a:p>
            <a:r>
              <a:rPr lang="ko-KR" altLang="en-US" dirty="0" smtClean="0"/>
              <a:t>스스로 활용할 수 있도록 유도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1259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6" grpId="0" animBg="1"/>
      <p:bldP spid="28" grpId="0" animBg="1"/>
      <p:bldP spid="29" grpId="0" animBg="1"/>
      <p:bldP spid="30" grpId="0" animBg="1"/>
      <p:bldP spid="31" grpId="0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교과서-홈페이지 홍보\한문-이미지\교과서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7" y="1916831"/>
            <a:ext cx="2622290" cy="353223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7" descr="2"/>
          <p:cNvPicPr>
            <a:picLocks noChangeAspect="1" noChangeArrowheads="1"/>
          </p:cNvPicPr>
          <p:nvPr/>
        </p:nvPicPr>
        <p:blipFill rotWithShape="1">
          <a:blip r:embed="rId3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모서리가 둥근 직사각형 18"/>
          <p:cNvSpPr/>
          <p:nvPr/>
        </p:nvSpPr>
        <p:spPr>
          <a:xfrm>
            <a:off x="3995936" y="1916832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실력 다지기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3" name="줄무늬가 있는 오른쪽 화살표 22"/>
          <p:cNvSpPr/>
          <p:nvPr/>
        </p:nvSpPr>
        <p:spPr>
          <a:xfrm>
            <a:off x="4095253" y="249289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355976" y="2420888"/>
            <a:ext cx="4204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소단원의 학습 목표를 중심으로 학습한</a:t>
            </a:r>
            <a:endParaRPr lang="en-US" altLang="ko-KR" dirty="0" smtClean="0"/>
          </a:p>
          <a:p>
            <a:r>
              <a:rPr lang="ko-KR" altLang="en-US" dirty="0" smtClean="0"/>
              <a:t>내용을 과정 중심으로 스스로 평가</a:t>
            </a:r>
            <a:endParaRPr lang="en-US" altLang="ko-KR" dirty="0" smtClean="0"/>
          </a:p>
        </p:txBody>
      </p:sp>
      <p:grpSp>
        <p:nvGrpSpPr>
          <p:cNvPr id="25" name="그룹 24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28" name="모서리가 둥근 직사각형 27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한문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2059907" y="1544810"/>
            <a:ext cx="1152128" cy="744043"/>
          </a:xfrm>
          <a:prstGeom prst="wedgeRoundRectCallout">
            <a:avLst>
              <a:gd name="adj1" fmla="val -92985"/>
              <a:gd name="adj2" fmla="val 44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과정 중심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평</a:t>
            </a:r>
            <a:r>
              <a: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가</a:t>
            </a:r>
          </a:p>
        </p:txBody>
      </p:sp>
      <p:sp>
        <p:nvSpPr>
          <p:cNvPr id="3" name="폭발 2 2"/>
          <p:cNvSpPr/>
          <p:nvPr/>
        </p:nvSpPr>
        <p:spPr>
          <a:xfrm>
            <a:off x="1835696" y="1544810"/>
            <a:ext cx="6048672" cy="4378978"/>
          </a:xfrm>
          <a:prstGeom prst="irregularSeal2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한문 </a:t>
            </a:r>
            <a:endParaRPr lang="en-US" altLang="ko-KR" sz="2400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교과서하면</a:t>
            </a:r>
            <a:endParaRPr lang="en-US" altLang="ko-KR" sz="2400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오랜 전통의 </a:t>
            </a:r>
            <a:endParaRPr lang="en-US" altLang="ko-KR" sz="2400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  <a:p>
            <a:pPr algn="ctr"/>
            <a:r>
              <a:rPr lang="ko-KR" altLang="en-US" sz="2400" dirty="0" err="1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동화사</a:t>
            </a:r>
            <a:r>
              <a:rPr lang="ko-KR" altLang="en-US" sz="2400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en-US" altLang="ko-KR" sz="2400" dirty="0" smtClean="0">
              <a:solidFill>
                <a:schemeClr val="accent1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한문 교과서</a:t>
            </a:r>
            <a:endParaRPr lang="en-US" altLang="ko-KR" sz="2400" dirty="0" smtClean="0">
              <a:solidFill>
                <a:schemeClr val="accent1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입니다</a:t>
            </a:r>
            <a:r>
              <a:rPr lang="en-US" altLang="ko-KR" sz="2400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/>
      <p:bldP spid="24" grpId="1"/>
      <p:bldP spid="29" grpId="0" animBg="1"/>
      <p:bldP spid="29" grpId="1" animBg="1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11895" t="19134" r="10675" b="227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모서리가 둥근 직사각형 20"/>
          <p:cNvSpPr/>
          <p:nvPr/>
        </p:nvSpPr>
        <p:spPr>
          <a:xfrm>
            <a:off x="1835696" y="404664"/>
            <a:ext cx="5184576" cy="43204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동화사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한</a:t>
            </a:r>
            <a:r>
              <a:rPr lang="ko-KR" alt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문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교과서 집필진</a:t>
            </a:r>
            <a:endParaRPr lang="ko-KR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줄무늬가 있는 오른쪽 화살표 1"/>
          <p:cNvSpPr/>
          <p:nvPr/>
        </p:nvSpPr>
        <p:spPr>
          <a:xfrm>
            <a:off x="1259632" y="1700808"/>
            <a:ext cx="288032" cy="216024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6722" y="16241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이상진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69994" y="1624154"/>
            <a:ext cx="6495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전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성균관대학교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국민대학교 강사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한국사이버대학교 겸임교수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6</a:t>
            </a:r>
            <a:r>
              <a:rPr lang="ko-KR" altLang="en-US" dirty="0" smtClean="0">
                <a:latin typeface="+mn-ea"/>
              </a:rPr>
              <a:t>차</a:t>
            </a:r>
            <a:r>
              <a:rPr lang="en-US" altLang="ko-KR" dirty="0" smtClean="0">
                <a:latin typeface="+mn-ea"/>
              </a:rPr>
              <a:t>·7</a:t>
            </a:r>
            <a:r>
              <a:rPr lang="ko-KR" altLang="en-US" dirty="0" smtClean="0">
                <a:latin typeface="+mn-ea"/>
              </a:rPr>
              <a:t>차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·2007 </a:t>
            </a:r>
            <a:r>
              <a:rPr lang="ko-KR" altLang="en-US" dirty="0" smtClean="0">
                <a:latin typeface="+mn-ea"/>
              </a:rPr>
              <a:t>개정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·2009 </a:t>
            </a:r>
            <a:r>
              <a:rPr lang="ko-KR" altLang="en-US" dirty="0" smtClean="0">
                <a:latin typeface="+mn-ea"/>
              </a:rPr>
              <a:t>개정 교육과정 한문 교과서 외 다수</a:t>
            </a:r>
            <a:endParaRPr lang="ko-KR" altLang="en-US" dirty="0">
              <a:latin typeface="+mn-ea"/>
            </a:endParaRPr>
          </a:p>
        </p:txBody>
      </p:sp>
      <p:sp>
        <p:nvSpPr>
          <p:cNvPr id="24" name="줄무늬가 있는 오른쪽 화살표 23"/>
          <p:cNvSpPr/>
          <p:nvPr/>
        </p:nvSpPr>
        <p:spPr>
          <a:xfrm>
            <a:off x="1259632" y="2624138"/>
            <a:ext cx="288032" cy="216024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06722" y="25474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최상근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9994" y="2547484"/>
            <a:ext cx="6495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현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방배중학교 교사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한국사이버대학교 겸임교수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6</a:t>
            </a:r>
            <a:r>
              <a:rPr lang="ko-KR" altLang="en-US" dirty="0" smtClean="0">
                <a:latin typeface="+mn-ea"/>
              </a:rPr>
              <a:t>차</a:t>
            </a:r>
            <a:r>
              <a:rPr lang="en-US" altLang="ko-KR" dirty="0" smtClean="0">
                <a:latin typeface="+mn-ea"/>
              </a:rPr>
              <a:t>·7</a:t>
            </a:r>
            <a:r>
              <a:rPr lang="ko-KR" altLang="en-US" dirty="0" smtClean="0">
                <a:latin typeface="+mn-ea"/>
              </a:rPr>
              <a:t>차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·2007 </a:t>
            </a:r>
            <a:r>
              <a:rPr lang="ko-KR" altLang="en-US" dirty="0" smtClean="0">
                <a:latin typeface="+mn-ea"/>
              </a:rPr>
              <a:t>개정</a:t>
            </a:r>
            <a:r>
              <a:rPr lang="en-US" altLang="ko-KR" dirty="0" smtClean="0">
                <a:latin typeface="+mn-ea"/>
              </a:rPr>
              <a:t>·2009 </a:t>
            </a:r>
            <a:r>
              <a:rPr lang="ko-KR" altLang="en-US" dirty="0" smtClean="0">
                <a:latin typeface="+mn-ea"/>
              </a:rPr>
              <a:t>개정 교육과정 한문 교과서 외 다수</a:t>
            </a:r>
            <a:endParaRPr lang="ko-KR" altLang="en-US" dirty="0">
              <a:latin typeface="+mn-ea"/>
            </a:endParaRPr>
          </a:p>
        </p:txBody>
      </p:sp>
      <p:sp>
        <p:nvSpPr>
          <p:cNvPr id="27" name="줄무늬가 있는 오른쪽 화살표 26"/>
          <p:cNvSpPr/>
          <p:nvPr/>
        </p:nvSpPr>
        <p:spPr>
          <a:xfrm>
            <a:off x="1259632" y="3547468"/>
            <a:ext cx="288032" cy="216024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306722" y="34708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이지곤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9994" y="3470814"/>
            <a:ext cx="4591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현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전통문화연구회 교육위원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한국사이버대학교 겸임교수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·2009 </a:t>
            </a:r>
            <a:r>
              <a:rPr lang="ko-KR" altLang="en-US" dirty="0" smtClean="0">
                <a:latin typeface="+mn-ea"/>
              </a:rPr>
              <a:t>개정 교육과정 한문 교과서 외 다수</a:t>
            </a:r>
            <a:endParaRPr lang="ko-KR" altLang="en-US" dirty="0">
              <a:latin typeface="+mn-ea"/>
            </a:endParaRPr>
          </a:p>
        </p:txBody>
      </p:sp>
      <p:sp>
        <p:nvSpPr>
          <p:cNvPr id="30" name="줄무늬가 있는 오른쪽 화살표 29"/>
          <p:cNvSpPr/>
          <p:nvPr/>
        </p:nvSpPr>
        <p:spPr>
          <a:xfrm>
            <a:off x="1259632" y="4470798"/>
            <a:ext cx="288032" cy="216024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06722" y="43941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원주용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9994" y="4394144"/>
            <a:ext cx="5596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현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성균관대학교 초빙교수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한국사이버대학교 겸임교수</a:t>
            </a:r>
            <a:endParaRPr lang="en-US" altLang="ko-KR" dirty="0" smtClean="0">
              <a:latin typeface="+mn-ea"/>
            </a:endParaRPr>
          </a:p>
          <a:p>
            <a:r>
              <a:rPr lang="en-US" altLang="ko-KR" dirty="0" smtClean="0">
                <a:latin typeface="+mn-ea"/>
              </a:rPr>
              <a:t>2007 </a:t>
            </a:r>
            <a:r>
              <a:rPr lang="ko-KR" altLang="en-US" dirty="0" smtClean="0">
                <a:latin typeface="+mn-ea"/>
              </a:rPr>
              <a:t>개정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·2009 </a:t>
            </a:r>
            <a:r>
              <a:rPr lang="ko-KR" altLang="en-US" dirty="0" smtClean="0">
                <a:latin typeface="+mn-ea"/>
              </a:rPr>
              <a:t>개정 교육과정 한문 교과서 외 다수</a:t>
            </a:r>
            <a:endParaRPr lang="ko-KR" altLang="en-US" dirty="0">
              <a:latin typeface="+mn-ea"/>
            </a:endParaRPr>
          </a:p>
        </p:txBody>
      </p:sp>
      <p:sp>
        <p:nvSpPr>
          <p:cNvPr id="33" name="줄무늬가 있는 오른쪽 화살표 32"/>
          <p:cNvSpPr/>
          <p:nvPr/>
        </p:nvSpPr>
        <p:spPr>
          <a:xfrm>
            <a:off x="1259632" y="5394128"/>
            <a:ext cx="288032" cy="216024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06722" y="531747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김인서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69994" y="5317474"/>
            <a:ext cx="6587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현</a:t>
            </a:r>
            <a:r>
              <a:rPr lang="en-US" altLang="ko-KR" dirty="0" smtClean="0">
                <a:latin typeface="+mn-ea"/>
              </a:rPr>
              <a:t>)</a:t>
            </a:r>
            <a:r>
              <a:rPr lang="ko-KR" altLang="en-US" dirty="0" smtClean="0">
                <a:latin typeface="+mn-ea"/>
              </a:rPr>
              <a:t>도서출판 </a:t>
            </a:r>
            <a:r>
              <a:rPr lang="ko-KR" altLang="en-US" dirty="0" err="1" smtClean="0">
                <a:latin typeface="+mn-ea"/>
              </a:rPr>
              <a:t>민들레피앤씨</a:t>
            </a:r>
            <a:r>
              <a:rPr lang="ko-KR" altLang="en-US" dirty="0" smtClean="0">
                <a:latin typeface="+mn-ea"/>
              </a:rPr>
              <a:t> 대표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㈜</a:t>
            </a:r>
            <a:r>
              <a:rPr lang="ko-KR" altLang="en-US" dirty="0" err="1" smtClean="0">
                <a:latin typeface="+mn-ea"/>
              </a:rPr>
              <a:t>동화사</a:t>
            </a:r>
            <a:r>
              <a:rPr lang="ko-KR" altLang="en-US" dirty="0" smtClean="0">
                <a:latin typeface="+mn-ea"/>
              </a:rPr>
              <a:t> 한문 교과 전문위원</a:t>
            </a:r>
            <a:endParaRPr lang="en-US" altLang="ko-KR" dirty="0" smtClean="0">
              <a:latin typeface="+mn-ea"/>
            </a:endParaRPr>
          </a:p>
          <a:p>
            <a:r>
              <a:rPr lang="ko-KR" altLang="en-US" dirty="0" smtClean="0">
                <a:latin typeface="+mn-ea"/>
              </a:rPr>
              <a:t>초등 인정 교과서 및 </a:t>
            </a:r>
            <a:r>
              <a:rPr lang="en-US" altLang="ko-KR" dirty="0" smtClean="0">
                <a:latin typeface="+mn-ea"/>
              </a:rPr>
              <a:t>2009 </a:t>
            </a:r>
            <a:r>
              <a:rPr lang="ko-KR" altLang="en-US" dirty="0" smtClean="0">
                <a:latin typeface="+mn-ea"/>
              </a:rPr>
              <a:t>개정 교육과정 한문 교과서 외 다수</a:t>
            </a:r>
            <a:endParaRPr lang="ko-KR" altLang="en-US" dirty="0">
              <a:latin typeface="+mn-ea"/>
            </a:endParaRPr>
          </a:p>
        </p:txBody>
      </p:sp>
      <p:sp>
        <p:nvSpPr>
          <p:cNvPr id="22" name="포인트가 32개인 별 21"/>
          <p:cNvSpPr/>
          <p:nvPr/>
        </p:nvSpPr>
        <p:spPr>
          <a:xfrm>
            <a:off x="2771800" y="1808820"/>
            <a:ext cx="5133261" cy="3761720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학교 현장에 </a:t>
            </a:r>
            <a:endParaRPr lang="en-US" altLang="ko-K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적합한 교과서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</a:p>
          <a:p>
            <a:pPr algn="ctr"/>
            <a:r>
              <a:rPr lang="ko-KR" altLang="en-US" dirty="0" smtClean="0">
                <a:solidFill>
                  <a:schemeClr val="accent5">
                    <a:lumMod val="75000"/>
                  </a:schemeClr>
                </a:solidFill>
              </a:rPr>
              <a:t>학생들의 역량 향상을 위한 교과서가 될 수 있도록 알차게 만들었습니다</a:t>
            </a:r>
            <a:r>
              <a:rPr lang="en-US" altLang="ko-KR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ko-KR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35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13114" t="19134" r="9455" b="227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연구원로고_새(금색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7725"/>
            <a:ext cx="34893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ko-KR" alt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동화사는</a:t>
            </a:r>
            <a:r>
              <a:rPr lang="ko-KR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ko-KR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선생님과 함께합니다</a:t>
            </a:r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ko-KR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감사합니다</a:t>
            </a:r>
            <a:r>
              <a:rPr lang="en-US" altLang="ko-K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ko-KR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D:\chuljokim-2017.8.23\로고-각종회사관련로고자료\동화사로고-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19081"/>
            <a:ext cx="2409829" cy="9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42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1936" t="8228" r="772" b="71219"/>
          <a:stretch/>
        </p:blipFill>
        <p:spPr bwMode="auto">
          <a:xfrm>
            <a:off x="36512" y="-27384"/>
            <a:ext cx="9144000" cy="129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1936" t="28192" r="772" b="8228"/>
          <a:stretch/>
        </p:blipFill>
        <p:spPr bwMode="auto">
          <a:xfrm>
            <a:off x="-25760" y="1571927"/>
            <a:ext cx="9144000" cy="521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chuljokim-2017.8.23\로고-각종회사관련로고자료\동화사로고-컬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53336"/>
            <a:ext cx="760120" cy="3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1331640" y="692696"/>
            <a:ext cx="2304256" cy="263525"/>
            <a:chOff x="425450" y="980728"/>
            <a:chExt cx="2820987" cy="26352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74662" y="980728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2" name="모서리가 둥근 직사각형 1"/>
          <p:cNvSpPr/>
          <p:nvPr/>
        </p:nvSpPr>
        <p:spPr>
          <a:xfrm>
            <a:off x="2051720" y="4725144"/>
            <a:ext cx="5040560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한</a:t>
            </a:r>
            <a:r>
              <a:rPr lang="ko-KR" altLang="en-US" dirty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문</a:t>
            </a:r>
          </a:p>
        </p:txBody>
      </p:sp>
      <p:pic>
        <p:nvPicPr>
          <p:cNvPr id="1026" name="Picture 2" descr="C:\Users\Administrator\Desktop\교과서-홈페이지 홍보\한문-이미지\한문표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64" y="1700808"/>
            <a:ext cx="2199380" cy="287578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교과서-홈페이지 홍보\한문-이미지\한문지도서표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69239"/>
            <a:ext cx="2233835" cy="290735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0772" y="5445224"/>
            <a:ext cx="6460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㈜</a:t>
            </a:r>
            <a:r>
              <a:rPr lang="ko-KR" altLang="en-US" dirty="0" err="1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동화사는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55</a:t>
            </a:r>
            <a:r>
              <a:rPr lang="ko-KR" altLang="en-US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년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전통의 한자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한문 서적 전문 출판사입니다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57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47" descr="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0076" t="55898" r="9434" b="16598"/>
            <a:stretch/>
          </p:blipFill>
          <p:spPr bwMode="auto">
            <a:xfrm>
              <a:off x="0" y="4191000"/>
              <a:ext cx="91440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7" descr="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0177" t="19648" r="9333" b="37129"/>
            <a:stretch/>
          </p:blipFill>
          <p:spPr bwMode="auto">
            <a:xfrm>
              <a:off x="0" y="0"/>
              <a:ext cx="91440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2" descr="D:\chuljokim-2017.8.23\로고-각종회사관련로고자료\동화사로고-컬러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53336"/>
            <a:ext cx="760120" cy="3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5771532" y="6453336"/>
            <a:ext cx="2304256" cy="263525"/>
            <a:chOff x="425450" y="980728"/>
            <a:chExt cx="2820987" cy="263525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611560" y="980728"/>
            <a:ext cx="7560840" cy="3505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동화사</a:t>
            </a:r>
            <a:r>
              <a:rPr lang="ko-KR" altLang="en-US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교과서 발행 역사</a:t>
            </a:r>
            <a:endParaRPr lang="ko-KR" altLang="en-US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3450" y="1484784"/>
            <a:ext cx="5315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1994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</a:t>
            </a:r>
            <a:r>
              <a:rPr lang="ko-KR" altLang="en-US" sz="1600" b="1" dirty="0" smtClean="0"/>
              <a:t>제</a:t>
            </a:r>
            <a:r>
              <a:rPr lang="en-US" altLang="ko-KR" sz="1600" b="1" dirty="0" smtClean="0"/>
              <a:t>6</a:t>
            </a:r>
            <a:r>
              <a:rPr lang="ko-KR" altLang="en-US" sz="1600" b="1" dirty="0" smtClean="0"/>
              <a:t>차 교육과정 중학교 검정교과서 합격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과학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03450" y="1854116"/>
            <a:ext cx="7168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1995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</a:t>
            </a:r>
            <a:r>
              <a:rPr lang="ko-KR" altLang="en-US" sz="1600" b="1" dirty="0" smtClean="0"/>
              <a:t>제</a:t>
            </a:r>
            <a:r>
              <a:rPr lang="en-US" altLang="ko-KR" sz="1600" b="1" dirty="0" smtClean="0"/>
              <a:t>6</a:t>
            </a:r>
            <a:r>
              <a:rPr lang="ko-KR" altLang="en-US" sz="1600" b="1" dirty="0" smtClean="0"/>
              <a:t>차 교육과정 고등학교 검정교과서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수학</a:t>
            </a:r>
            <a:r>
              <a:rPr lang="en-US" altLang="ko-KR" sz="1600" b="1" dirty="0" smtClean="0"/>
              <a:t>10, </a:t>
            </a:r>
            <a:r>
              <a:rPr lang="ko-KR" altLang="en-US" sz="1600" b="1" dirty="0" smtClean="0"/>
              <a:t>회계원리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03450" y="2215054"/>
            <a:ext cx="5262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2000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</a:t>
            </a:r>
            <a:r>
              <a:rPr lang="ko-KR" altLang="en-US" sz="1600" b="1" dirty="0" smtClean="0"/>
              <a:t>제</a:t>
            </a:r>
            <a:r>
              <a:rPr lang="en-US" altLang="ko-KR" sz="1600" b="1" dirty="0" smtClean="0"/>
              <a:t>7</a:t>
            </a:r>
            <a:r>
              <a:rPr lang="ko-KR" altLang="en-US" sz="1600" b="1" dirty="0" smtClean="0"/>
              <a:t>차 교육과정 중학교 검정교과서 적격 판정</a:t>
            </a:r>
            <a:endParaRPr lang="en-US" altLang="ko-KR" sz="1600" b="1" dirty="0" smtClean="0"/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 (</a:t>
            </a:r>
            <a:r>
              <a:rPr lang="ko-KR" altLang="en-US" sz="1600" b="1" dirty="0" smtClean="0"/>
              <a:t>영어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사회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과학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기술가정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체육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한문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03450" y="2780928"/>
            <a:ext cx="7378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2001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</a:t>
            </a:r>
            <a:r>
              <a:rPr lang="ko-KR" altLang="en-US" sz="1600" b="1" dirty="0" smtClean="0"/>
              <a:t>제</a:t>
            </a:r>
            <a:r>
              <a:rPr lang="en-US" altLang="ko-KR" sz="1600" b="1" dirty="0" smtClean="0"/>
              <a:t>7</a:t>
            </a:r>
            <a:r>
              <a:rPr lang="ko-KR" altLang="en-US" sz="1600" b="1" dirty="0" smtClean="0"/>
              <a:t>차 교육과정 고등학교 검정교과서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수학</a:t>
            </a:r>
            <a:r>
              <a:rPr lang="en-US" altLang="ko-KR" sz="1600" b="1" dirty="0" smtClean="0"/>
              <a:t>10, </a:t>
            </a:r>
            <a:r>
              <a:rPr lang="ko-KR" altLang="en-US" sz="1600" b="1" dirty="0" smtClean="0"/>
              <a:t>회계원리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03450" y="3140968"/>
            <a:ext cx="6272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2008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2006 </a:t>
            </a:r>
            <a:r>
              <a:rPr lang="ko-KR" altLang="en-US" sz="1600" b="1" dirty="0" smtClean="0"/>
              <a:t>개정 교육과정 중학교 검정교과서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수학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03450" y="3573016"/>
            <a:ext cx="7491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2009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2007 </a:t>
            </a:r>
            <a:r>
              <a:rPr lang="ko-KR" altLang="en-US" sz="1600" b="1" dirty="0" smtClean="0"/>
              <a:t>개정 교육과정 중학교 검정교과서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과학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한문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체육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03450" y="4005064"/>
            <a:ext cx="6272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2010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2007 </a:t>
            </a:r>
            <a:r>
              <a:rPr lang="ko-KR" altLang="en-US" sz="1600" b="1" dirty="0" smtClean="0"/>
              <a:t>개정 교육과정 중학교 검정교과서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보건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03450" y="4365104"/>
            <a:ext cx="5676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2012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2009 </a:t>
            </a:r>
            <a:r>
              <a:rPr lang="ko-KR" altLang="en-US" sz="1600" b="1" dirty="0" smtClean="0"/>
              <a:t>개정 교육과정 중학교 인정교과서 적격 판정</a:t>
            </a:r>
            <a:endParaRPr lang="en-US" altLang="ko-KR" sz="1600" b="1" dirty="0" smtClean="0"/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(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보건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한문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진로와 직업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03450" y="4941168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2013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2009 </a:t>
            </a:r>
            <a:r>
              <a:rPr lang="ko-KR" altLang="en-US" sz="1600" b="1" dirty="0" smtClean="0"/>
              <a:t>개정 교육과정 고등학교 인정교과서 적격 판정</a:t>
            </a:r>
            <a:endParaRPr lang="en-US" altLang="ko-KR" sz="1600" b="1" dirty="0" smtClean="0"/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(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고등한문</a:t>
            </a:r>
            <a:r>
              <a:rPr lang="en-US" altLang="ko-KR" sz="16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진로와 직업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03450" y="5551084"/>
            <a:ext cx="7026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2017</a:t>
            </a:r>
            <a:r>
              <a:rPr lang="ko-KR" altLang="en-US" sz="1600" b="1" dirty="0" smtClean="0"/>
              <a:t>년 </a:t>
            </a:r>
            <a:r>
              <a:rPr lang="en-US" altLang="ko-KR" sz="1600" b="1" dirty="0" smtClean="0"/>
              <a:t>– 2015 </a:t>
            </a:r>
            <a:r>
              <a:rPr lang="ko-KR" altLang="en-US" sz="1600" b="1" dirty="0" smtClean="0"/>
              <a:t>개정 교육과정 중학교 인정교과서 적격 판정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보건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>
                <a:solidFill>
                  <a:schemeClr val="accent6">
                    <a:lumMod val="50000"/>
                  </a:schemeClr>
                </a:solidFill>
              </a:rPr>
              <a:t>한문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5" name="줄무늬가 있는 오른쪽 화살표 24"/>
          <p:cNvSpPr/>
          <p:nvPr/>
        </p:nvSpPr>
        <p:spPr>
          <a:xfrm>
            <a:off x="755576" y="1569422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줄무늬가 있는 오른쪽 화살표 25"/>
          <p:cNvSpPr/>
          <p:nvPr/>
        </p:nvSpPr>
        <p:spPr>
          <a:xfrm>
            <a:off x="755576" y="1938754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줄무늬가 있는 오른쪽 화살표 26"/>
          <p:cNvSpPr/>
          <p:nvPr/>
        </p:nvSpPr>
        <p:spPr>
          <a:xfrm>
            <a:off x="755576" y="2276872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줄무늬가 있는 오른쪽 화살표 27"/>
          <p:cNvSpPr/>
          <p:nvPr/>
        </p:nvSpPr>
        <p:spPr>
          <a:xfrm>
            <a:off x="755576" y="2865566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줄무늬가 있는 오른쪽 화살표 28"/>
          <p:cNvSpPr/>
          <p:nvPr/>
        </p:nvSpPr>
        <p:spPr>
          <a:xfrm>
            <a:off x="755576" y="3225606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줄무늬가 있는 오른쪽 화살표 29"/>
          <p:cNvSpPr/>
          <p:nvPr/>
        </p:nvSpPr>
        <p:spPr>
          <a:xfrm>
            <a:off x="755576" y="3657654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줄무늬가 있는 오른쪽 화살표 30"/>
          <p:cNvSpPr/>
          <p:nvPr/>
        </p:nvSpPr>
        <p:spPr>
          <a:xfrm>
            <a:off x="755576" y="4089702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줄무늬가 있는 오른쪽 화살표 31"/>
          <p:cNvSpPr/>
          <p:nvPr/>
        </p:nvSpPr>
        <p:spPr>
          <a:xfrm>
            <a:off x="755576" y="4437112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줄무늬가 있는 오른쪽 화살표 32"/>
          <p:cNvSpPr/>
          <p:nvPr/>
        </p:nvSpPr>
        <p:spPr>
          <a:xfrm>
            <a:off x="755576" y="5013176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줄무늬가 있는 오른쪽 화살표 33"/>
          <p:cNvSpPr/>
          <p:nvPr/>
        </p:nvSpPr>
        <p:spPr>
          <a:xfrm>
            <a:off x="755576" y="5635722"/>
            <a:ext cx="216024" cy="169277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1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3419872" y="1340768"/>
            <a:ext cx="410445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err="1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동화사</a:t>
            </a:r>
            <a:endParaRPr lang="en-US" altLang="ko-KR" sz="2000" dirty="0" smtClean="0">
              <a:solidFill>
                <a:schemeClr val="tx1"/>
              </a:solidFill>
              <a:latin typeface="Adobe 명조 Std M" pitchFamily="18" charset="-127"/>
              <a:ea typeface="Adobe 명조 Std M" pitchFamily="18" charset="-127"/>
            </a:endParaRPr>
          </a:p>
          <a:p>
            <a:r>
              <a:rPr lang="ko-KR" altLang="en-US" sz="3200" dirty="0" smtClean="0">
                <a:solidFill>
                  <a:srgbClr val="FF0000"/>
                </a:solidFill>
                <a:latin typeface="Adobe 명조 Std M" pitchFamily="18" charset="-127"/>
                <a:ea typeface="Adobe 명조 Std M" pitchFamily="18" charset="-127"/>
              </a:rPr>
              <a:t>한문</a:t>
            </a:r>
            <a:r>
              <a:rPr lang="ko-KR" altLang="en-US" dirty="0" smtClean="0">
                <a:solidFill>
                  <a:srgbClr val="FF0000"/>
                </a:solidFill>
                <a:latin typeface="Adobe 명조 Std M" pitchFamily="18" charset="-127"/>
                <a:ea typeface="Adobe 명조 Std M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교과서는</a:t>
            </a:r>
            <a:r>
              <a:rPr lang="ko-KR" altLang="en-US" dirty="0" smtClean="0">
                <a:solidFill>
                  <a:srgbClr val="FF0000"/>
                </a:solidFill>
                <a:latin typeface="Adobe 명조 Std M" pitchFamily="18" charset="-127"/>
                <a:ea typeface="Adobe 명조 Std M" pitchFamily="18" charset="-127"/>
              </a:rPr>
              <a:t> </a:t>
            </a:r>
            <a:endParaRPr lang="ko-KR" altLang="en-US" dirty="0">
              <a:solidFill>
                <a:srgbClr val="FF0000"/>
              </a:solidFill>
              <a:latin typeface="Adobe 명조 Std M" pitchFamily="18" charset="-127"/>
              <a:ea typeface="Adobe 명조 Std M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635896" y="2348880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개정 교육과정을 충실히 반영한 교과서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635896" y="3068960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가르치기 쉬운 교과서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35896" y="3789040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쉽고 재미있는 교과서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635896" y="4509120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실생활 활용도가 높은 교과서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635896" y="5301208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학습 분량을 적정화한 교과서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5" name="줄무늬가 있는 오른쪽 화살표 14"/>
          <p:cNvSpPr/>
          <p:nvPr/>
        </p:nvSpPr>
        <p:spPr>
          <a:xfrm>
            <a:off x="3347864" y="2444703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줄무늬가 있는 오른쪽 화살표 15"/>
          <p:cNvSpPr/>
          <p:nvPr/>
        </p:nvSpPr>
        <p:spPr>
          <a:xfrm>
            <a:off x="3347864" y="3176972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>
            <a:off x="3347864" y="3861048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줄무늬가 있는 오른쪽 화살표 17"/>
          <p:cNvSpPr/>
          <p:nvPr/>
        </p:nvSpPr>
        <p:spPr>
          <a:xfrm>
            <a:off x="3347864" y="4593317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줄무늬가 있는 오른쪽 화살표 18"/>
          <p:cNvSpPr/>
          <p:nvPr/>
        </p:nvSpPr>
        <p:spPr>
          <a:xfrm>
            <a:off x="3347864" y="5409220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pic>
        <p:nvPicPr>
          <p:cNvPr id="20" name="Picture 2" descr="C:\Users\Administrator\Desktop\교과서-홈페이지 홍보\한문-이미지\한문표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59" y="2091836"/>
            <a:ext cx="2199380" cy="287578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교과서-홈페이지 홍보\한문-이미지\한문핵심역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21" y="2103034"/>
            <a:ext cx="3590598" cy="34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교과서-홈페이지 홍보\보건해설서JPG파일들\막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34376"/>
          <a:stretch/>
        </p:blipFill>
        <p:spPr bwMode="auto">
          <a:xfrm>
            <a:off x="35496" y="1052736"/>
            <a:ext cx="596265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7" descr="2"/>
          <p:cNvPicPr>
            <a:picLocks noChangeAspect="1" noChangeArrowheads="1"/>
          </p:cNvPicPr>
          <p:nvPr/>
        </p:nvPicPr>
        <p:blipFill rotWithShape="1">
          <a:blip r:embed="rId4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539552" y="908720"/>
            <a:ext cx="76328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한문 교과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핵심</a:t>
            </a:r>
            <a:r>
              <a:rPr lang="ko-KR" altLang="en-US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dirty="0" smtClean="0">
                <a:solidFill>
                  <a:schemeClr val="accent1"/>
                </a:solidFill>
                <a:latin typeface="Adobe 고딕 Std B" pitchFamily="34" charset="-127"/>
                <a:ea typeface="Adobe 고딕 Std B" pitchFamily="34" charset="-127"/>
              </a:rPr>
              <a:t>역량</a:t>
            </a:r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 구현</a:t>
            </a:r>
            <a:r>
              <a:rPr lang="ko-KR" altLang="en-US" dirty="0" smtClean="0">
                <a:solidFill>
                  <a:srgbClr val="FF0000"/>
                </a:solidFill>
                <a:latin typeface="Adobe 명조 Std M" pitchFamily="18" charset="-127"/>
                <a:ea typeface="Adobe 명조 Std M" pitchFamily="18" charset="-127"/>
              </a:rPr>
              <a:t> </a:t>
            </a:r>
            <a:endParaRPr lang="ko-KR" altLang="en-US" dirty="0">
              <a:solidFill>
                <a:srgbClr val="FF0000"/>
              </a:solidFill>
              <a:latin typeface="Adobe 명조 Std M" pitchFamily="18" charset="-127"/>
              <a:ea typeface="Adobe 명조 Std M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184482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한자 어휘를 활용하여 생각과 감정 등을 효과적으로 표현하고 이해하며 소통하는 능력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339205" y="1844824"/>
            <a:ext cx="2216571" cy="369332"/>
            <a:chOff x="339205" y="2420888"/>
            <a:chExt cx="2216571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539552" y="242088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의사소통 능력</a:t>
              </a:r>
              <a:endPara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43" name="덧셈 기호 42"/>
            <p:cNvSpPr/>
            <p:nvPr/>
          </p:nvSpPr>
          <p:spPr>
            <a:xfrm>
              <a:off x="339205" y="2533546"/>
              <a:ext cx="144016" cy="144016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339205" y="2830870"/>
            <a:ext cx="2216571" cy="369332"/>
            <a:chOff x="339205" y="2420888"/>
            <a:chExt cx="2216571" cy="369332"/>
          </a:xfrm>
        </p:grpSpPr>
        <p:sp>
          <p:nvSpPr>
            <p:cNvPr id="49" name="TextBox 48"/>
            <p:cNvSpPr txBox="1"/>
            <p:nvPr/>
          </p:nvSpPr>
          <p:spPr>
            <a:xfrm>
              <a:off x="539552" y="242088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정보처리 능력</a:t>
              </a:r>
              <a:endPara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52" name="덧셈 기호 51"/>
            <p:cNvSpPr/>
            <p:nvPr/>
          </p:nvSpPr>
          <p:spPr>
            <a:xfrm>
              <a:off x="339205" y="2533546"/>
              <a:ext cx="144016" cy="144016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339205" y="3921251"/>
            <a:ext cx="2216571" cy="369332"/>
            <a:chOff x="339205" y="2420888"/>
            <a:chExt cx="2216571" cy="369332"/>
          </a:xfrm>
        </p:grpSpPr>
        <p:sp>
          <p:nvSpPr>
            <p:cNvPr id="59" name="TextBox 58"/>
            <p:cNvSpPr txBox="1"/>
            <p:nvPr/>
          </p:nvSpPr>
          <p:spPr>
            <a:xfrm>
              <a:off x="539552" y="242088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창의적 사고 능력</a:t>
              </a:r>
              <a:endPara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60" name="덧셈 기호 59"/>
            <p:cNvSpPr/>
            <p:nvPr/>
          </p:nvSpPr>
          <p:spPr>
            <a:xfrm>
              <a:off x="339205" y="2533546"/>
              <a:ext cx="144016" cy="144016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339205" y="5125834"/>
            <a:ext cx="2216571" cy="369332"/>
            <a:chOff x="339205" y="2420888"/>
            <a:chExt cx="2216571" cy="369332"/>
          </a:xfrm>
        </p:grpSpPr>
        <p:sp>
          <p:nvSpPr>
            <p:cNvPr id="62" name="TextBox 61"/>
            <p:cNvSpPr txBox="1"/>
            <p:nvPr/>
          </p:nvSpPr>
          <p:spPr>
            <a:xfrm>
              <a:off x="539552" y="242088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인성 역량</a:t>
              </a:r>
              <a:endPara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63" name="덧셈 기호 62"/>
            <p:cNvSpPr/>
            <p:nvPr/>
          </p:nvSpPr>
          <p:spPr>
            <a:xfrm>
              <a:off x="339205" y="2533546"/>
              <a:ext cx="144016" cy="144016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339205" y="6021288"/>
            <a:ext cx="2216571" cy="369332"/>
            <a:chOff x="339205" y="2420888"/>
            <a:chExt cx="2216571" cy="369332"/>
          </a:xfrm>
        </p:grpSpPr>
        <p:sp>
          <p:nvSpPr>
            <p:cNvPr id="65" name="TextBox 64"/>
            <p:cNvSpPr txBox="1"/>
            <p:nvPr/>
          </p:nvSpPr>
          <p:spPr>
            <a:xfrm>
              <a:off x="539552" y="242088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심미적 감성</a:t>
              </a:r>
              <a:endParaRPr lang="ko-KR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66" name="덧셈 기호 65"/>
            <p:cNvSpPr/>
            <p:nvPr/>
          </p:nvSpPr>
          <p:spPr>
            <a:xfrm>
              <a:off x="339205" y="2533546"/>
              <a:ext cx="144016" cy="144016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411760" y="278092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한자 어휘 자료에서 다양한 정보와 자료를 수집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·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분석하여 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그 의미를 평가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·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선택하고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이를 효과적으로 처리하여 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활용하는 능력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11760" y="386104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한자와 한문 자료에 담겨 있는 지식과 소양을 바탕으로 새롭고 독창작인 아이디어를 산출해 내고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다양한 분야의 지식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기술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경험을 융합적으로 활용할 수 있는 능력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11760" y="508518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한문 기록에 담긴 선인들의 삶과 지혜를 이해하여 변화하는 </a:t>
            </a:r>
            <a:endParaRPr lang="en-US" altLang="ko-KR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mtClean="0">
                <a:latin typeface="HY견명조" pitchFamily="18" charset="-127"/>
                <a:ea typeface="HY견명조" pitchFamily="18" charset="-127"/>
              </a:rPr>
              <a:t>사회에 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유연하게 적응하며 살아갈 수 있는 능력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11760" y="602128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한문 고전 작품이 지닌 아름다움과 가치를 향유함으로써 삶의 질과 행복을 창출하는 능력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교과서-홈페이지 홍보\보건해설서JPG파일들\막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34376"/>
          <a:stretch/>
        </p:blipFill>
        <p:spPr bwMode="auto">
          <a:xfrm>
            <a:off x="35496" y="1052736"/>
            <a:ext cx="596265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7" descr="2"/>
          <p:cNvPicPr>
            <a:picLocks noChangeAspect="1" noChangeArrowheads="1"/>
          </p:cNvPicPr>
          <p:nvPr/>
        </p:nvPicPr>
        <p:blipFill rotWithShape="1">
          <a:blip r:embed="rId3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39552" y="908720"/>
            <a:ext cx="763284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교과서의 </a:t>
            </a:r>
            <a:r>
              <a:rPr lang="ko-KR" altLang="en-US" dirty="0" smtClean="0">
                <a:solidFill>
                  <a:schemeClr val="accent4"/>
                </a:solidFill>
                <a:latin typeface="Adobe 고딕 Std B" pitchFamily="34" charset="-127"/>
                <a:ea typeface="Adobe 고딕 Std B" pitchFamily="34" charset="-127"/>
              </a:rPr>
              <a:t>흐름</a:t>
            </a:r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 및 </a:t>
            </a:r>
            <a:r>
              <a:rPr lang="ko-KR" altLang="en-US" dirty="0" smtClean="0">
                <a:solidFill>
                  <a:schemeClr val="accent4"/>
                </a:solidFill>
                <a:latin typeface="Adobe 고딕 Std B" pitchFamily="34" charset="-127"/>
                <a:ea typeface="Adobe 고딕 Std B" pitchFamily="34" charset="-127"/>
              </a:rPr>
              <a:t>과정 중심</a:t>
            </a:r>
            <a:r>
              <a:rPr lang="ko-KR" altLang="en-US" dirty="0" smtClean="0">
                <a:solidFill>
                  <a:schemeClr val="tx1"/>
                </a:solidFill>
                <a:latin typeface="Adobe 명조 Std M" pitchFamily="18" charset="-127"/>
                <a:ea typeface="Adobe 명조 Std M" pitchFamily="18" charset="-127"/>
              </a:rPr>
              <a:t>의 평가 구현</a:t>
            </a:r>
            <a:endParaRPr lang="ko-KR" altLang="en-US" dirty="0">
              <a:solidFill>
                <a:srgbClr val="FF0000"/>
              </a:solidFill>
              <a:latin typeface="Adobe 명조 Std M" pitchFamily="18" charset="-127"/>
              <a:ea typeface="Adobe 명조 Std M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pic>
        <p:nvPicPr>
          <p:cNvPr id="1026" name="Picture 2" descr="C:\Users\Administrator\Desktop\교과서-홈페이지 홍보\한문-이미지\한문과정평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70838"/>
            <a:ext cx="4104456" cy="45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그룹 29"/>
          <p:cNvGrpSpPr/>
          <p:nvPr/>
        </p:nvGrpSpPr>
        <p:grpSpPr>
          <a:xfrm>
            <a:off x="4283968" y="2492896"/>
            <a:ext cx="4464496" cy="3528392"/>
            <a:chOff x="4283968" y="2492896"/>
            <a:chExt cx="4464496" cy="3528392"/>
          </a:xfrm>
        </p:grpSpPr>
        <p:sp>
          <p:nvSpPr>
            <p:cNvPr id="2" name="이등변 삼각형 1"/>
            <p:cNvSpPr/>
            <p:nvPr/>
          </p:nvSpPr>
          <p:spPr>
            <a:xfrm rot="16200000">
              <a:off x="4283968" y="3068960"/>
              <a:ext cx="576064" cy="57606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4860032" y="2492896"/>
              <a:ext cx="3888432" cy="3528392"/>
            </a:xfrm>
            <a:prstGeom prst="round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altLang="ko-KR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·</a:t>
              </a:r>
              <a:r>
                <a:rPr lang="ko-KR" altLang="en-US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평가</a:t>
              </a:r>
              <a:r>
                <a:rPr lang="en-US" altLang="ko-KR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결과를 긍정적이고 </a:t>
              </a:r>
              <a:endParaRPr lang="en-US" altLang="ko-KR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just"/>
              <a:r>
                <a:rPr lang="en-US" altLang="ko-KR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en-US" altLang="ko-KR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</a:t>
              </a:r>
              <a:r>
                <a:rPr lang="ko-KR" altLang="en-US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능동적으로 활용할 수 있도록</a:t>
              </a:r>
              <a:endParaRPr lang="en-US" altLang="ko-KR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just"/>
              <a:r>
                <a:rPr lang="en-US" altLang="ko-KR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</a:t>
              </a:r>
              <a:r>
                <a:rPr lang="ko-KR" altLang="en-US" dirty="0" smtClean="0">
                  <a:solidFill>
                    <a:schemeClr val="accent6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학습자 중심 수업</a:t>
              </a:r>
              <a:r>
                <a:rPr lang="ko-KR" altLang="en-US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의 과정에 </a:t>
              </a:r>
              <a:endParaRPr lang="en-US" altLang="ko-KR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just"/>
              <a:r>
                <a:rPr lang="en-US" altLang="ko-KR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en-US" altLang="ko-KR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</a:t>
              </a:r>
              <a:r>
                <a:rPr lang="ko-KR" altLang="en-US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중점을 두는 실질적 평가를 구현</a:t>
              </a:r>
              <a:endParaRPr lang="en-US" altLang="ko-KR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just"/>
              <a:endParaRPr lang="en-US" altLang="ko-KR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just"/>
              <a:r>
                <a:rPr lang="en-US" altLang="ko-KR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·</a:t>
              </a:r>
              <a:r>
                <a:rPr lang="ko-KR" altLang="en-US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지식 중심이 아닌 </a:t>
              </a:r>
              <a:r>
                <a:rPr lang="ko-KR" altLang="en-US" dirty="0" smtClean="0">
                  <a:solidFill>
                    <a:schemeClr val="accent6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실생활</a:t>
              </a:r>
              <a:r>
                <a:rPr lang="ko-KR" altLang="en-US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에 </a:t>
              </a:r>
              <a:endParaRPr lang="en-US" altLang="ko-KR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just"/>
              <a:r>
                <a:rPr lang="en-US" altLang="ko-KR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en-US" altLang="ko-KR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</a:t>
              </a:r>
              <a:r>
                <a:rPr lang="ko-KR" altLang="en-US" dirty="0" smtClean="0">
                  <a:solidFill>
                    <a:schemeClr val="accent6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적용</a:t>
              </a:r>
              <a:r>
                <a:rPr lang="ko-KR" altLang="en-US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가능한 핵심 역량을 </a:t>
              </a:r>
              <a:endParaRPr lang="en-US" altLang="ko-KR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just"/>
              <a:r>
                <a:rPr lang="en-US" altLang="ko-KR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en-US" altLang="ko-KR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</a:t>
              </a:r>
              <a:r>
                <a:rPr lang="ko-KR" altLang="en-US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평가하는</a:t>
              </a:r>
              <a:r>
                <a:rPr lang="en-US" altLang="ko-KR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ko-KR" altLang="en-US" dirty="0" smtClean="0">
                  <a:solidFill>
                    <a:schemeClr val="accent6">
                      <a:lumMod val="50000"/>
                    </a:schemeClr>
                  </a:solidFill>
                  <a:latin typeface="Adobe 고딕 Std B" pitchFamily="34" charset="-127"/>
                  <a:ea typeface="Adobe 고딕 Std B" pitchFamily="34" charset="-127"/>
                </a:rPr>
                <a:t>과정 중심 평가</a:t>
              </a:r>
              <a:r>
                <a:rPr lang="en-US" altLang="ko-KR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lang="ko-KR" altLang="en-US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구현</a:t>
              </a:r>
              <a:endParaRPr lang="ko-KR" altLang="en-US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32" name="이등변 삼각형 31"/>
            <p:cNvSpPr/>
            <p:nvPr/>
          </p:nvSpPr>
          <p:spPr>
            <a:xfrm rot="16200000">
              <a:off x="4283968" y="4869160"/>
              <a:ext cx="576064" cy="57606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811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7" descr="2"/>
          <p:cNvPicPr>
            <a:picLocks noChangeAspect="1" noChangeArrowheads="1"/>
          </p:cNvPicPr>
          <p:nvPr/>
        </p:nvPicPr>
        <p:blipFill rotWithShape="1">
          <a:blip r:embed="rId2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모서리가 둥근 직사각형 20"/>
          <p:cNvSpPr/>
          <p:nvPr/>
        </p:nvSpPr>
        <p:spPr>
          <a:xfrm>
            <a:off x="3995936" y="1916832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소단원 본문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줄무늬가 있는 오른쪽 화살표 21"/>
          <p:cNvSpPr/>
          <p:nvPr/>
        </p:nvSpPr>
        <p:spPr>
          <a:xfrm>
            <a:off x="4095253" y="249289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355976" y="2420888"/>
            <a:ext cx="400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삽화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만화</a:t>
            </a:r>
            <a:r>
              <a:rPr lang="en-US" altLang="ko-KR" dirty="0" smtClean="0"/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사진</a:t>
            </a:r>
            <a:r>
              <a:rPr lang="ko-KR" altLang="en-US" dirty="0" smtClean="0"/>
              <a:t> 자료 등과 함께 제시</a:t>
            </a:r>
            <a:endParaRPr lang="en-US" altLang="ko-KR" dirty="0" smtClean="0"/>
          </a:p>
        </p:txBody>
      </p:sp>
      <p:sp>
        <p:nvSpPr>
          <p:cNvPr id="24" name="줄무늬가 있는 오른쪽 화살표 23"/>
          <p:cNvSpPr/>
          <p:nvPr/>
        </p:nvSpPr>
        <p:spPr>
          <a:xfrm>
            <a:off x="4095253" y="3766874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355976" y="3685574"/>
            <a:ext cx="3825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부수</a:t>
            </a:r>
            <a:r>
              <a:rPr lang="ko-KR" altLang="en-US" dirty="0" smtClean="0"/>
              <a:t>를 색깔로 표시한 </a:t>
            </a:r>
            <a:endParaRPr lang="en-US" altLang="ko-KR" dirty="0" smtClean="0"/>
          </a:p>
          <a:p>
            <a:r>
              <a:rPr lang="ko-KR" altLang="en-US" dirty="0" smtClean="0"/>
              <a:t>새로 나온 한자를 본문 아래에 배치</a:t>
            </a:r>
            <a:endParaRPr lang="ko-KR" altLang="en-US" dirty="0"/>
          </a:p>
        </p:txBody>
      </p:sp>
      <p:grpSp>
        <p:nvGrpSpPr>
          <p:cNvPr id="33" name="그룹 32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한문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3074" name="Picture 2" descr="C:\Users\Administrator\Desktop\교과서-홈페이지 홍보\한문-이미지\교과서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3" y="2016518"/>
            <a:ext cx="2751897" cy="35007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사각형 설명선 1"/>
          <p:cNvSpPr/>
          <p:nvPr/>
        </p:nvSpPr>
        <p:spPr>
          <a:xfrm>
            <a:off x="2339752" y="1628799"/>
            <a:ext cx="1152128" cy="744043"/>
          </a:xfrm>
          <a:prstGeom prst="wedgeRoundRectCallout">
            <a:avLst>
              <a:gd name="adj1" fmla="val -47632"/>
              <a:gd name="adj2" fmla="val 7956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창의적 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사고 능력</a:t>
            </a:r>
            <a:endParaRPr lang="ko-KR" altLang="en-US" sz="16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251520" y="5347869"/>
            <a:ext cx="1152128" cy="770773"/>
          </a:xfrm>
          <a:prstGeom prst="wedgeRoundRectCallout">
            <a:avLst>
              <a:gd name="adj1" fmla="val -1250"/>
              <a:gd name="adj2" fmla="val -827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새로 나온 한자</a:t>
            </a:r>
            <a:endParaRPr lang="ko-KR" altLang="en-US" sz="16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054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/>
      <p:bldP spid="24" grpId="0" animBg="1"/>
      <p:bldP spid="30" grpId="0"/>
      <p:bldP spid="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교과서-홈페이지 홍보\한문-이미지\교과서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6518"/>
            <a:ext cx="2596082" cy="35007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7" descr="2"/>
          <p:cNvPicPr>
            <a:picLocks noChangeAspect="1" noChangeArrowheads="1"/>
          </p:cNvPicPr>
          <p:nvPr/>
        </p:nvPicPr>
        <p:blipFill rotWithShape="1">
          <a:blip r:embed="rId3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모서리가 둥근 직사각형 23"/>
          <p:cNvSpPr/>
          <p:nvPr/>
        </p:nvSpPr>
        <p:spPr>
          <a:xfrm>
            <a:off x="3995936" y="1916832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본문 깊이 보기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5" name="줄무늬가 있는 오른쪽 화살표 24"/>
          <p:cNvSpPr/>
          <p:nvPr/>
        </p:nvSpPr>
        <p:spPr>
          <a:xfrm>
            <a:off x="4095253" y="249289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355976" y="2420888"/>
            <a:ext cx="4650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본문 이해와 관련된 요소들을 </a:t>
            </a:r>
            <a:endParaRPr lang="en-US" altLang="ko-KR" dirty="0" smtClean="0"/>
          </a:p>
          <a:p>
            <a:r>
              <a:rPr lang="ko-KR" altLang="en-US" dirty="0" smtClean="0"/>
              <a:t>새 교육과정에서 제시한 수준과 학습 범위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적정화 등을 고려하여 조직</a:t>
            </a:r>
            <a:endParaRPr lang="en-US" altLang="ko-KR" dirty="0" smtClean="0"/>
          </a:p>
        </p:txBody>
      </p:sp>
      <p:sp>
        <p:nvSpPr>
          <p:cNvPr id="27" name="줄무늬가 있는 오른쪽 화살표 26"/>
          <p:cNvSpPr/>
          <p:nvPr/>
        </p:nvSpPr>
        <p:spPr>
          <a:xfrm>
            <a:off x="4095253" y="3766874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355976" y="3685574"/>
            <a:ext cx="4599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본문 내용을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비판적으로 이해</a:t>
            </a:r>
            <a:r>
              <a:rPr lang="ko-KR" altLang="en-US" dirty="0" smtClean="0"/>
              <a:t>하고 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심미적으로 감상</a:t>
            </a:r>
            <a:r>
              <a:rPr lang="ko-KR" altLang="en-US" dirty="0" smtClean="0"/>
              <a:t>하는 데 도움을 주기 위해 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이해와 감상</a:t>
            </a:r>
            <a:r>
              <a:rPr lang="ko-KR" altLang="en-US" dirty="0" smtClean="0"/>
              <a:t>을 제시</a:t>
            </a:r>
            <a:endParaRPr lang="ko-KR" altLang="en-US" dirty="0"/>
          </a:p>
        </p:txBody>
      </p:sp>
      <p:grpSp>
        <p:nvGrpSpPr>
          <p:cNvPr id="29" name="그룹 28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한문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4" name="모서리가 둥근 사각형 설명선 33"/>
          <p:cNvSpPr/>
          <p:nvPr/>
        </p:nvSpPr>
        <p:spPr>
          <a:xfrm>
            <a:off x="2339752" y="1628799"/>
            <a:ext cx="1152128" cy="744043"/>
          </a:xfrm>
          <a:prstGeom prst="wedgeRoundRectCallout">
            <a:avLst>
              <a:gd name="adj1" fmla="val -86800"/>
              <a:gd name="adj2" fmla="val 7637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정보 처리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능</a:t>
            </a:r>
            <a:r>
              <a: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력</a:t>
            </a: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2059907" y="3489499"/>
            <a:ext cx="1152128" cy="770773"/>
          </a:xfrm>
          <a:prstGeom prst="wedgeRoundRectCallout">
            <a:avLst>
              <a:gd name="adj1" fmla="val -91955"/>
              <a:gd name="adj2" fmla="val 4359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창의적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사고 능력</a:t>
            </a:r>
            <a:endParaRPr lang="ko-KR" altLang="en-US" sz="16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6" name="모서리가 둥근 사각형 설명선 35"/>
          <p:cNvSpPr/>
          <p:nvPr/>
        </p:nvSpPr>
        <p:spPr>
          <a:xfrm>
            <a:off x="179512" y="5517231"/>
            <a:ext cx="1152128" cy="770773"/>
          </a:xfrm>
          <a:prstGeom prst="wedgeRoundRectCallout">
            <a:avLst>
              <a:gd name="adj1" fmla="val -1250"/>
              <a:gd name="adj2" fmla="val -82738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심미적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감</a:t>
            </a:r>
            <a:r>
              <a: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성</a:t>
            </a:r>
          </a:p>
        </p:txBody>
      </p:sp>
    </p:spTree>
    <p:extLst>
      <p:ext uri="{BB962C8B-B14F-4D97-AF65-F5344CB8AC3E}">
        <p14:creationId xmlns:p14="http://schemas.microsoft.com/office/powerpoint/2010/main" val="414512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 animBg="1"/>
      <p:bldP spid="28" grpId="0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교과서-홈페이지 홍보\한문-이미지\교과서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9" y="2008283"/>
            <a:ext cx="2742674" cy="350894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7" descr="2"/>
          <p:cNvPicPr>
            <a:picLocks noChangeAspect="1" noChangeArrowheads="1"/>
          </p:cNvPicPr>
          <p:nvPr/>
        </p:nvPicPr>
        <p:blipFill rotWithShape="1">
          <a:blip r:embed="rId3" cstate="print"/>
          <a:srcRect l="5790" t="15580" r="5326" b="72278"/>
          <a:stretch/>
        </p:blipFill>
        <p:spPr bwMode="auto">
          <a:xfrm>
            <a:off x="0" y="0"/>
            <a:ext cx="9144000" cy="9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모서리가 둥근 직사각형 15"/>
          <p:cNvSpPr/>
          <p:nvPr/>
        </p:nvSpPr>
        <p:spPr>
          <a:xfrm>
            <a:off x="3995936" y="1916832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일상 용어 활용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>
            <a:off x="4095253" y="2492896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355976" y="2420888"/>
            <a:ext cx="436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본문에 나온 한자와 관련된 </a:t>
            </a:r>
            <a:endParaRPr lang="en-US" altLang="ko-KR" dirty="0" smtClean="0"/>
          </a:p>
          <a:p>
            <a:r>
              <a:rPr lang="ko-KR" altLang="en-US" dirty="0" smtClean="0"/>
              <a:t>한자 어휘를 익혀 일상 언어 생활에 활용</a:t>
            </a:r>
            <a:endParaRPr lang="en-US" altLang="ko-KR" dirty="0" smtClean="0"/>
          </a:p>
        </p:txBody>
      </p:sp>
      <p:grpSp>
        <p:nvGrpSpPr>
          <p:cNvPr id="24" name="그룹 23"/>
          <p:cNvGrpSpPr/>
          <p:nvPr/>
        </p:nvGrpSpPr>
        <p:grpSpPr>
          <a:xfrm>
            <a:off x="899592" y="366613"/>
            <a:ext cx="2304256" cy="263525"/>
            <a:chOff x="425450" y="980728"/>
            <a:chExt cx="2820987" cy="263525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425450" y="980728"/>
              <a:ext cx="2820987" cy="263525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085FDE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74663" y="985490"/>
              <a:ext cx="2722562" cy="2540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행복한 학교</a:t>
              </a:r>
              <a:r>
                <a:rPr kumimoji="0" lang="en-US" altLang="ko-KR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, </a:t>
              </a:r>
              <a:r>
                <a:rPr kumimoji="0" lang="ko-KR" altLang="en-US" sz="1000" dirty="0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함께하는 </a:t>
              </a:r>
              <a:r>
                <a:rPr lang="ko-KR" altLang="en-US" sz="1000" dirty="0" err="1" smtClean="0">
                  <a:solidFill>
                    <a:srgbClr val="F8F802"/>
                  </a:solidFill>
                  <a:latin typeface="HY울릉도M" pitchFamily="18" charset="-127"/>
                  <a:ea typeface="HY울릉도M" pitchFamily="18" charset="-127"/>
                  <a:cs typeface="한컴바탕" pitchFamily="18" charset="2"/>
                </a:rPr>
                <a:t>동화사</a:t>
              </a:r>
              <a:endParaRPr kumimoji="0" lang="ko-KR" altLang="en-US" sz="1000" dirty="0">
                <a:solidFill>
                  <a:srgbClr val="F8F802"/>
                </a:solidFill>
                <a:latin typeface="HY울릉도M" pitchFamily="18" charset="-127"/>
                <a:ea typeface="HY울릉도M" pitchFamily="18" charset="-127"/>
                <a:cs typeface="한컴바탕" pitchFamily="18" charset="2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1164043" y="1001880"/>
            <a:ext cx="3623981" cy="266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2015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개정 교육과정 </a:t>
            </a:r>
            <a:r>
              <a:rPr lang="ko-KR" altLang="en-US" sz="1400" dirty="0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한문 교과서 </a:t>
            </a:r>
            <a:r>
              <a:rPr lang="ko-KR" altLang="en-US" sz="1400" dirty="0" err="1" smtClean="0">
                <a:solidFill>
                  <a:srgbClr val="0070C0"/>
                </a:solidFill>
                <a:latin typeface="Adobe 고딕 Std B" pitchFamily="34" charset="-127"/>
                <a:ea typeface="Adobe 고딕 Std B" pitchFamily="34" charset="-127"/>
              </a:rPr>
              <a:t>미리보기</a:t>
            </a:r>
            <a:endParaRPr lang="ko-KR" altLang="en-US" sz="1400" dirty="0">
              <a:solidFill>
                <a:srgbClr val="0070C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2059907" y="1544810"/>
            <a:ext cx="1152128" cy="744043"/>
          </a:xfrm>
          <a:prstGeom prst="wedgeRoundRectCallout">
            <a:avLst>
              <a:gd name="adj1" fmla="val -92985"/>
              <a:gd name="adj2" fmla="val 4445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의사소통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능</a:t>
            </a:r>
            <a:r>
              <a: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력</a:t>
            </a: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2635971" y="3344218"/>
            <a:ext cx="783901" cy="770773"/>
          </a:xfrm>
          <a:prstGeom prst="wedgeRoundRectCallout">
            <a:avLst>
              <a:gd name="adj1" fmla="val -91955"/>
              <a:gd name="adj2" fmla="val 4359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인성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역</a:t>
            </a:r>
            <a:r>
              <a: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량</a:t>
            </a: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179512" y="5517231"/>
            <a:ext cx="1152128" cy="770773"/>
          </a:xfrm>
          <a:prstGeom prst="wedgeRoundRectCallout">
            <a:avLst>
              <a:gd name="adj1" fmla="val 57502"/>
              <a:gd name="adj2" fmla="val -15207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창의적</a:t>
            </a:r>
            <a:endParaRPr lang="en-US" altLang="ko-KR" sz="1600" dirty="0" smtClean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사고 능력</a:t>
            </a:r>
            <a:endParaRPr lang="ko-KR" altLang="en-US" sz="1600" dirty="0">
              <a:solidFill>
                <a:schemeClr val="tx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3995936" y="3885321"/>
            <a:ext cx="4968552" cy="4320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재미로 읽는 한문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2" name="줄무늬가 있는 오른쪽 화살표 31"/>
          <p:cNvSpPr/>
          <p:nvPr/>
        </p:nvSpPr>
        <p:spPr>
          <a:xfrm>
            <a:off x="4095253" y="4461385"/>
            <a:ext cx="216024" cy="216024"/>
          </a:xfrm>
          <a:prstGeom prst="striped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4355976" y="4389377"/>
            <a:ext cx="451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본문의 주제나 인물과 </a:t>
            </a:r>
            <a:r>
              <a:rPr lang="ko-KR" altLang="en-US" dirty="0" err="1" smtClean="0"/>
              <a:t>과련된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흥미로운 이야기들을 통해 창의적 사고와 </a:t>
            </a:r>
            <a:endParaRPr lang="en-US" altLang="ko-KR" dirty="0" smtClean="0"/>
          </a:p>
          <a:p>
            <a:r>
              <a:rPr lang="ko-KR" altLang="en-US" dirty="0" smtClean="0"/>
              <a:t>바람직한 인성 함양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1501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801</Words>
  <Application>Microsoft Office PowerPoint</Application>
  <PresentationFormat>화면 슬라이드 쇼(4:3)</PresentationFormat>
  <Paragraphs>164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동화사는  선생님과 함께합니다. 감사합니다.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180</cp:revision>
  <dcterms:created xsi:type="dcterms:W3CDTF">2017-09-14T03:38:09Z</dcterms:created>
  <dcterms:modified xsi:type="dcterms:W3CDTF">2017-09-18T09:06:02Z</dcterms:modified>
</cp:coreProperties>
</file>