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62" r:id="rId2"/>
    <p:sldId id="263" r:id="rId3"/>
    <p:sldId id="265" r:id="rId4"/>
    <p:sldId id="300" r:id="rId5"/>
    <p:sldId id="301" r:id="rId6"/>
    <p:sldId id="302" r:id="rId7"/>
    <p:sldId id="310" r:id="rId8"/>
    <p:sldId id="314" r:id="rId9"/>
    <p:sldId id="311" r:id="rId10"/>
    <p:sldId id="312" r:id="rId11"/>
    <p:sldId id="313" r:id="rId12"/>
    <p:sldId id="315" r:id="rId13"/>
    <p:sldId id="303" r:id="rId14"/>
    <p:sldId id="316" r:id="rId15"/>
    <p:sldId id="317" r:id="rId16"/>
    <p:sldId id="319" r:id="rId17"/>
    <p:sldId id="318" r:id="rId18"/>
    <p:sldId id="320" r:id="rId19"/>
    <p:sldId id="321" r:id="rId20"/>
    <p:sldId id="322" r:id="rId21"/>
    <p:sldId id="324" r:id="rId22"/>
    <p:sldId id="323" r:id="rId23"/>
    <p:sldId id="325" r:id="rId24"/>
    <p:sldId id="326" r:id="rId25"/>
    <p:sldId id="327" r:id="rId26"/>
    <p:sldId id="328" r:id="rId27"/>
    <p:sldId id="329" r:id="rId28"/>
    <p:sldId id="352" r:id="rId29"/>
    <p:sldId id="330" r:id="rId30"/>
    <p:sldId id="331" r:id="rId31"/>
    <p:sldId id="353" r:id="rId32"/>
    <p:sldId id="354" r:id="rId33"/>
    <p:sldId id="355" r:id="rId34"/>
    <p:sldId id="356" r:id="rId35"/>
    <p:sldId id="357" r:id="rId36"/>
    <p:sldId id="332" r:id="rId37"/>
    <p:sldId id="333" r:id="rId38"/>
    <p:sldId id="334" r:id="rId39"/>
    <p:sldId id="335" r:id="rId40"/>
    <p:sldId id="337" r:id="rId41"/>
    <p:sldId id="339" r:id="rId42"/>
    <p:sldId id="340" r:id="rId43"/>
    <p:sldId id="341" r:id="rId44"/>
    <p:sldId id="342" r:id="rId45"/>
    <p:sldId id="347" r:id="rId46"/>
    <p:sldId id="338" r:id="rId47"/>
    <p:sldId id="343" r:id="rId48"/>
    <p:sldId id="344" r:id="rId49"/>
    <p:sldId id="345" r:id="rId50"/>
    <p:sldId id="346" r:id="rId51"/>
    <p:sldId id="348" r:id="rId52"/>
    <p:sldId id="350" r:id="rId53"/>
    <p:sldId id="351" r:id="rId54"/>
  </p:sldIdLst>
  <p:sldSz cx="9144000" cy="6858000" type="screen4x3"/>
  <p:notesSz cx="6858000" cy="9144000"/>
  <p:defaultTextStyle>
    <a:defPPr>
      <a:defRPr lang="ko-KR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나눔고딕 ExtraBold" pitchFamily="50" charset="-127"/>
        <a:ea typeface="나눔고딕 ExtraBold" pitchFamily="50" charset="-127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나눔고딕 ExtraBold" pitchFamily="50" charset="-127"/>
        <a:ea typeface="나눔고딕 ExtraBold" pitchFamily="50" charset="-127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나눔고딕 ExtraBold" pitchFamily="50" charset="-127"/>
        <a:ea typeface="나눔고딕 ExtraBold" pitchFamily="50" charset="-127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나눔고딕 ExtraBold" pitchFamily="50" charset="-127"/>
        <a:ea typeface="나눔고딕 ExtraBold" pitchFamily="50" charset="-127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나눔고딕 ExtraBold" pitchFamily="50" charset="-127"/>
        <a:ea typeface="나눔고딕 ExtraBold" pitchFamily="50" charset="-127"/>
        <a:cs typeface="+mn-cs"/>
      </a:defRPr>
    </a:lvl5pPr>
    <a:lvl6pPr marL="2286000" algn="l" defTabSz="914400" rtl="0" eaLnBrk="1" latinLnBrk="1" hangingPunct="1">
      <a:defRPr sz="2000" kern="1200">
        <a:solidFill>
          <a:schemeClr val="tx1"/>
        </a:solidFill>
        <a:latin typeface="나눔고딕 ExtraBold" pitchFamily="50" charset="-127"/>
        <a:ea typeface="나눔고딕 ExtraBold" pitchFamily="50" charset="-127"/>
        <a:cs typeface="+mn-cs"/>
      </a:defRPr>
    </a:lvl6pPr>
    <a:lvl7pPr marL="2743200" algn="l" defTabSz="914400" rtl="0" eaLnBrk="1" latinLnBrk="1" hangingPunct="1">
      <a:defRPr sz="2000" kern="1200">
        <a:solidFill>
          <a:schemeClr val="tx1"/>
        </a:solidFill>
        <a:latin typeface="나눔고딕 ExtraBold" pitchFamily="50" charset="-127"/>
        <a:ea typeface="나눔고딕 ExtraBold" pitchFamily="50" charset="-127"/>
        <a:cs typeface="+mn-cs"/>
      </a:defRPr>
    </a:lvl7pPr>
    <a:lvl8pPr marL="3200400" algn="l" defTabSz="914400" rtl="0" eaLnBrk="1" latinLnBrk="1" hangingPunct="1">
      <a:defRPr sz="2000" kern="1200">
        <a:solidFill>
          <a:schemeClr val="tx1"/>
        </a:solidFill>
        <a:latin typeface="나눔고딕 ExtraBold" pitchFamily="50" charset="-127"/>
        <a:ea typeface="나눔고딕 ExtraBold" pitchFamily="50" charset="-127"/>
        <a:cs typeface="+mn-cs"/>
      </a:defRPr>
    </a:lvl8pPr>
    <a:lvl9pPr marL="3657600" algn="l" defTabSz="914400" rtl="0" eaLnBrk="1" latinLnBrk="1" hangingPunct="1">
      <a:defRPr sz="2000" kern="1200">
        <a:solidFill>
          <a:schemeClr val="tx1"/>
        </a:solidFill>
        <a:latin typeface="나눔고딕 ExtraBold" pitchFamily="50" charset="-127"/>
        <a:ea typeface="나눔고딕 ExtraBold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DDDDDD"/>
    <a:srgbClr val="CCCCFF"/>
    <a:srgbClr val="FFCCCC"/>
    <a:srgbClr val="669900"/>
    <a:srgbClr val="FF9999"/>
    <a:srgbClr val="0099FF"/>
    <a:srgbClr val="5F5F5F"/>
    <a:srgbClr val="99FF99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37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latinLnBrk="1">
              <a:defRPr kumimoji="1" sz="1200">
                <a:latin typeface="굴림" pitchFamily="50" charset="-127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200">
                <a:latin typeface="굴림" pitchFamily="50" charset="-127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latinLnBrk="1">
              <a:defRPr kumimoji="1" sz="1200">
                <a:latin typeface="굴림" pitchFamily="50" charset="-127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1">
              <a:defRPr kumimoji="1" sz="1200">
                <a:latin typeface="굴림" pitchFamily="50" charset="-127"/>
                <a:ea typeface="굴림" pitchFamily="50" charset="-127"/>
              </a:defRPr>
            </a:lvl1pPr>
          </a:lstStyle>
          <a:p>
            <a:fld id="{1ABE3AC3-F8C7-49BE-AE71-A95EAD1C207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2ED79-B68E-4BA7-8DDE-0C8452F3607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5F413-8D0C-44C9-A51A-FDF6AB6A521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E1646-D37D-409C-BBE2-46EBA414449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5FE4E-00EA-462B-AB13-2305E2974AD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09572-26A0-4B82-9671-D8FB8290010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698D-679E-4C57-949C-5ABDFF48689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9D8A0-7996-4927-8BD6-97930B11694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917B3-2909-479A-A546-867BC0B1D632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778B1-5E46-415D-955F-805F4F6682F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F83C9-35E8-410A-9492-7FF2CA043B2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F9BFA-73B6-416A-BF52-6DF1D4A1DC5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latinLnBrk="1">
              <a:defRPr kumimoji="1"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kumimoji="1" sz="140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400">
                <a:latin typeface="+mn-lt"/>
                <a:ea typeface="+mn-ea"/>
              </a:defRPr>
            </a:lvl1pPr>
          </a:lstStyle>
          <a:p>
            <a:fld id="{C529859C-1115-4DD8-9CC2-749190B0FF6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07" name="Group 19"/>
          <p:cNvGrpSpPr>
            <a:grpSpLocks/>
          </p:cNvGrpSpPr>
          <p:nvPr/>
        </p:nvGrpSpPr>
        <p:grpSpPr bwMode="auto">
          <a:xfrm>
            <a:off x="684213" y="1196975"/>
            <a:ext cx="1370012" cy="1366838"/>
            <a:chOff x="475" y="709"/>
            <a:chExt cx="863" cy="861"/>
          </a:xfrm>
        </p:grpSpPr>
        <p:sp>
          <p:nvSpPr>
            <p:cNvPr id="37898" name="Oval 10"/>
            <p:cNvSpPr>
              <a:spLocks noChangeArrowheads="1"/>
            </p:cNvSpPr>
            <p:nvPr/>
          </p:nvSpPr>
          <p:spPr bwMode="auto">
            <a:xfrm>
              <a:off x="475" y="709"/>
              <a:ext cx="863" cy="86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7899" name="Oval 11"/>
            <p:cNvSpPr>
              <a:spLocks noChangeArrowheads="1"/>
            </p:cNvSpPr>
            <p:nvPr/>
          </p:nvSpPr>
          <p:spPr bwMode="auto">
            <a:xfrm>
              <a:off x="533" y="760"/>
              <a:ext cx="747" cy="745"/>
            </a:xfrm>
            <a:prstGeom prst="ellipse">
              <a:avLst/>
            </a:prstGeom>
            <a:solidFill>
              <a:srgbClr val="99CC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107950" y="3357563"/>
            <a:ext cx="9318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/>
            <a:r>
              <a:rPr kumimoji="1" lang="en-US" altLang="ko-KR" sz="6000" b="1">
                <a:solidFill>
                  <a:schemeClr val="bg1"/>
                </a:solidFill>
                <a:latin typeface="돋움" pitchFamily="50" charset="-127"/>
                <a:ea typeface="돋움" pitchFamily="50" charset="-127"/>
              </a:rPr>
              <a:t>Ⅱ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2268538" y="1006475"/>
            <a:ext cx="62642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 latinLnBrk="1"/>
            <a:r>
              <a:rPr kumimoji="1" lang="ko-KR" altLang="en-US" sz="5400" dirty="0" smtClean="0">
                <a:solidFill>
                  <a:srgbClr val="00B0F0"/>
                </a:solidFill>
              </a:rPr>
              <a:t>건강의 이해와 질병 예방</a:t>
            </a:r>
            <a:endParaRPr kumimoji="1" lang="ko-KR" altLang="en-US" sz="5400" dirty="0">
              <a:solidFill>
                <a:srgbClr val="00B0F0"/>
              </a:solidFill>
            </a:endParaRP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900113" y="1322388"/>
            <a:ext cx="863600" cy="11079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6600" b="1" dirty="0">
                <a:latin typeface="돋움" pitchFamily="50" charset="-127"/>
                <a:ea typeface="돋움" pitchFamily="50" charset="-127"/>
              </a:rPr>
              <a:t>Ⅰ</a:t>
            </a:r>
          </a:p>
        </p:txBody>
      </p:sp>
      <p:sp>
        <p:nvSpPr>
          <p:cNvPr id="37915" name="AutoShape 27"/>
          <p:cNvSpPr>
            <a:spLocks noChangeArrowheads="1"/>
          </p:cNvSpPr>
          <p:nvPr/>
        </p:nvSpPr>
        <p:spPr bwMode="auto">
          <a:xfrm flipH="1">
            <a:off x="3130548" y="2928934"/>
            <a:ext cx="5186363" cy="342902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 latinLnBrk="1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</a:pPr>
            <a:endParaRPr kumimoji="1" lang="ko-KR" altLang="ko-KR" sz="2200"/>
          </a:p>
        </p:txBody>
      </p:sp>
      <p:sp>
        <p:nvSpPr>
          <p:cNvPr id="37916" name="AutoShape 28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19480" y="3490914"/>
            <a:ext cx="4679950" cy="288925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latinLnBrk="1"/>
            <a:r>
              <a:rPr kumimoji="1" lang="en-US" altLang="ko-KR" sz="2800" dirty="0"/>
              <a:t>2 </a:t>
            </a:r>
            <a:r>
              <a:rPr lang="ko-KR" altLang="en-US" sz="2800" dirty="0"/>
              <a:t>청소년기 성장 발달과 대처</a:t>
            </a:r>
            <a:endParaRPr kumimoji="1" lang="ko-KR" altLang="en-US" sz="2800" dirty="0"/>
          </a:p>
        </p:txBody>
      </p:sp>
      <p:sp>
        <p:nvSpPr>
          <p:cNvPr id="37917" name="AutoShape 2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35388" y="3900492"/>
            <a:ext cx="4679950" cy="288925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latinLnBrk="1"/>
            <a:r>
              <a:rPr kumimoji="1" lang="en-US" altLang="ko-KR" sz="2800" dirty="0"/>
              <a:t>3 </a:t>
            </a:r>
            <a:r>
              <a:rPr lang="ko-KR" altLang="en-US" sz="2800" dirty="0"/>
              <a:t>청소년기 생활 주기 관리</a:t>
            </a:r>
            <a:endParaRPr kumimoji="1" lang="ko-KR" altLang="en-US" sz="2800" dirty="0"/>
          </a:p>
        </p:txBody>
      </p:sp>
      <p:sp>
        <p:nvSpPr>
          <p:cNvPr id="37918" name="AutoShape 3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00430" y="3038473"/>
            <a:ext cx="4391025" cy="360363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latinLnBrk="1"/>
            <a:r>
              <a:rPr kumimoji="1" lang="en-US" altLang="ko-KR" sz="2800" dirty="0"/>
              <a:t>1 </a:t>
            </a:r>
            <a:r>
              <a:rPr lang="ko-KR" altLang="en-US" sz="2800" dirty="0"/>
              <a:t>건강과 건강 증진</a:t>
            </a:r>
            <a:endParaRPr kumimoji="1" lang="ko-KR" altLang="en-US" sz="2800" dirty="0"/>
          </a:p>
        </p:txBody>
      </p:sp>
      <p:sp>
        <p:nvSpPr>
          <p:cNvPr id="14" name="AutoShape 2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35388" y="4319595"/>
            <a:ext cx="4679950" cy="288925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latinLnBrk="1"/>
            <a:r>
              <a:rPr kumimoji="1" lang="en-US" altLang="ko-KR" sz="2800" dirty="0" smtClean="0"/>
              <a:t>4 </a:t>
            </a:r>
            <a:r>
              <a:rPr lang="ko-KR" altLang="en-US" sz="2800" dirty="0"/>
              <a:t>질병 발생과 예방</a:t>
            </a:r>
            <a:endParaRPr kumimoji="1" lang="ko-KR" altLang="en-US" sz="2800" dirty="0"/>
          </a:p>
        </p:txBody>
      </p:sp>
      <p:sp>
        <p:nvSpPr>
          <p:cNvPr id="15" name="AutoShape 2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35388" y="4743460"/>
            <a:ext cx="4679950" cy="288925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latinLnBrk="1"/>
            <a:r>
              <a:rPr kumimoji="1" lang="en-US" altLang="ko-KR" sz="2800" dirty="0" smtClean="0"/>
              <a:t>5 </a:t>
            </a:r>
            <a:r>
              <a:rPr lang="ko-KR" altLang="en-US" sz="2800" dirty="0"/>
              <a:t>신체 기관별 건강 관리</a:t>
            </a:r>
            <a:endParaRPr kumimoji="1" lang="ko-KR" altLang="en-US" sz="2800" dirty="0"/>
          </a:p>
        </p:txBody>
      </p:sp>
      <p:sp>
        <p:nvSpPr>
          <p:cNvPr id="16" name="AutoShape 2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35388" y="5143513"/>
            <a:ext cx="4679950" cy="288925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latinLnBrk="1"/>
            <a:r>
              <a:rPr kumimoji="1" lang="en-US" altLang="ko-KR" sz="2800" dirty="0" smtClean="0"/>
              <a:t>6 </a:t>
            </a:r>
            <a:r>
              <a:rPr lang="ko-KR" altLang="en-US" sz="2800" dirty="0"/>
              <a:t>생활 </a:t>
            </a:r>
            <a:r>
              <a:rPr lang="ko-KR" altLang="en-US" sz="2800" dirty="0" err="1"/>
              <a:t>습관병의</a:t>
            </a:r>
            <a:r>
              <a:rPr lang="ko-KR" altLang="en-US" sz="2800" dirty="0"/>
              <a:t> 예방과 관리</a:t>
            </a:r>
            <a:endParaRPr kumimoji="1" lang="ko-KR" altLang="en-US" sz="2800" dirty="0"/>
          </a:p>
        </p:txBody>
      </p:sp>
      <p:sp>
        <p:nvSpPr>
          <p:cNvPr id="17" name="AutoShape 2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16338" y="5576903"/>
            <a:ext cx="4679950" cy="288925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latinLnBrk="1"/>
            <a:r>
              <a:rPr kumimoji="1" lang="en-US" altLang="ko-KR" sz="2800" dirty="0" smtClean="0"/>
              <a:t>7 </a:t>
            </a:r>
            <a:r>
              <a:rPr lang="ko-KR" altLang="en-US" sz="2800" dirty="0"/>
              <a:t>비만의 예방과 관리</a:t>
            </a:r>
            <a:endParaRPr kumimoji="1" lang="ko-KR" altLang="en-US" sz="2800" dirty="0"/>
          </a:p>
        </p:txBody>
      </p:sp>
      <p:sp>
        <p:nvSpPr>
          <p:cNvPr id="18" name="AutoShape 2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16338" y="5962668"/>
            <a:ext cx="4679950" cy="288925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latinLnBrk="1"/>
            <a:r>
              <a:rPr kumimoji="1" lang="en-US" altLang="ko-KR" sz="2800" dirty="0" smtClean="0"/>
              <a:t>8 </a:t>
            </a:r>
            <a:r>
              <a:rPr lang="ko-KR" altLang="en-US" sz="2800" dirty="0" err="1"/>
              <a:t>감염병의</a:t>
            </a:r>
            <a:r>
              <a:rPr lang="ko-KR" altLang="en-US" sz="2800" dirty="0"/>
              <a:t> 예방과 관리</a:t>
            </a:r>
            <a:endParaRPr kumimoji="1" lang="ko-KR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1711" y="1714488"/>
            <a:ext cx="3826671" cy="457200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0" y="188913"/>
            <a:ext cx="671514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청소년기 성장과 대처 방법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그룹 3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3786182" y="6405563"/>
              <a:ext cx="5214974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2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청소년기 성장 발달과 대처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588935" y="1493829"/>
            <a:ext cx="4911759" cy="2292361"/>
          </a:xfrm>
          <a:prstGeom prst="flowChartAlternateProcess">
            <a:avLst/>
          </a:prstGeom>
          <a:noFill/>
          <a:ln w="38100" cap="rnd">
            <a:solidFill>
              <a:schemeClr val="accent2"/>
            </a:solidFill>
            <a:prstDash val="sysDot"/>
            <a:miter lim="800000"/>
            <a:headEnd/>
            <a:tailEnd/>
          </a:ln>
          <a:effectLst/>
        </p:spPr>
        <p:txBody>
          <a:bodyPr anchor="ctr"/>
          <a:lstStyle/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1000100" y="1285860"/>
            <a:ext cx="3000396" cy="500066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92075" indent="-92075">
              <a:spcBef>
                <a:spcPct val="20000"/>
              </a:spcBef>
              <a:buClr>
                <a:srgbClr val="3A5F72"/>
              </a:buClr>
              <a:buFont typeface="Wingdings" pitchFamily="2" charset="2"/>
              <a:buNone/>
            </a:pPr>
            <a:r>
              <a:rPr lang="ko-KR" altLang="en-US" sz="2400" dirty="0"/>
              <a:t>신체 변화에 대한 적응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flipH="1">
            <a:off x="714347" y="1881182"/>
            <a:ext cx="4540954" cy="1762132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/>
              <a:t> 서로의 차이를 인정하고 자신의 </a:t>
            </a:r>
            <a:r>
              <a:rPr lang="ko-KR" altLang="en-US" sz="1800" dirty="0" smtClean="0"/>
              <a:t>신체를 </a:t>
            </a:r>
            <a:endParaRPr lang="en-US" altLang="ko-KR" sz="1800" dirty="0" smtClean="0"/>
          </a:p>
          <a:p>
            <a:pPr algn="l"/>
            <a:r>
              <a:rPr lang="en-US" altLang="ko-KR" sz="1800" dirty="0"/>
              <a:t> </a:t>
            </a:r>
            <a:r>
              <a:rPr lang="en-US" altLang="ko-KR" sz="1800" dirty="0" smtClean="0"/>
              <a:t>    </a:t>
            </a:r>
            <a:r>
              <a:rPr lang="ko-KR" altLang="en-US" sz="1800" dirty="0" smtClean="0"/>
              <a:t>긍정적으로 </a:t>
            </a:r>
            <a:r>
              <a:rPr lang="ko-KR" altLang="en-US" sz="1800" dirty="0"/>
              <a:t>받아들이기</a:t>
            </a:r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나의 장점을 </a:t>
            </a:r>
            <a:r>
              <a:rPr lang="ko-KR" altLang="en-US" sz="1800" dirty="0"/>
              <a:t>찾아 </a:t>
            </a:r>
            <a:r>
              <a:rPr lang="ko-KR" altLang="en-US" sz="1800" dirty="0" smtClean="0"/>
              <a:t>스스로 칭찬하기</a:t>
            </a:r>
            <a:endParaRPr lang="ko-KR" altLang="en-US" sz="1800" dirty="0"/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신체 </a:t>
            </a:r>
            <a:r>
              <a:rPr lang="ko-KR" altLang="en-US" sz="1800" dirty="0"/>
              <a:t>성장 발달에 대해 궁금한 점은 </a:t>
            </a:r>
            <a:endParaRPr lang="en-US" altLang="ko-KR" sz="1800" dirty="0" smtClean="0"/>
          </a:p>
          <a:p>
            <a:pPr algn="l"/>
            <a:r>
              <a:rPr lang="en-US" altLang="ko-KR" sz="1800" dirty="0"/>
              <a:t> </a:t>
            </a:r>
            <a:r>
              <a:rPr lang="en-US" altLang="ko-KR" sz="1800" dirty="0" smtClean="0"/>
              <a:t>    </a:t>
            </a:r>
            <a:r>
              <a:rPr lang="ko-KR" altLang="en-US" sz="1800" dirty="0" smtClean="0"/>
              <a:t>부모님과 </a:t>
            </a:r>
            <a:r>
              <a:rPr lang="ko-KR" altLang="en-US" sz="1800" dirty="0"/>
              <a:t>선생님께 여쭤 보기</a:t>
            </a:r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건강한 신체상 확립하기</a:t>
            </a:r>
            <a:endParaRPr lang="ko-KR" altLang="en-US" sz="1800" dirty="0"/>
          </a:p>
        </p:txBody>
      </p:sp>
      <p:sp>
        <p:nvSpPr>
          <p:cNvPr id="16" name="AutoShape 22"/>
          <p:cNvSpPr>
            <a:spLocks noChangeArrowheads="1"/>
          </p:cNvSpPr>
          <p:nvPr/>
        </p:nvSpPr>
        <p:spPr bwMode="auto">
          <a:xfrm>
            <a:off x="588936" y="4119339"/>
            <a:ext cx="4911758" cy="1952867"/>
          </a:xfrm>
          <a:prstGeom prst="flowChartAlternateProcess">
            <a:avLst/>
          </a:prstGeom>
          <a:noFill/>
          <a:ln w="38100" cap="rnd">
            <a:solidFill>
              <a:schemeClr val="accent2"/>
            </a:solidFill>
            <a:prstDash val="sysDot"/>
            <a:miter lim="800000"/>
            <a:headEnd/>
            <a:tailEnd/>
          </a:ln>
          <a:effectLst/>
        </p:spPr>
        <p:txBody>
          <a:bodyPr anchor="ctr"/>
          <a:lstStyle/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" name="AutoShape 24"/>
          <p:cNvSpPr>
            <a:spLocks noChangeArrowheads="1"/>
          </p:cNvSpPr>
          <p:nvPr/>
        </p:nvSpPr>
        <p:spPr bwMode="auto">
          <a:xfrm flipH="1">
            <a:off x="714347" y="4517578"/>
            <a:ext cx="4643470" cy="1563888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자신을 </a:t>
            </a:r>
            <a:r>
              <a:rPr lang="ko-KR" altLang="en-US" sz="1800" dirty="0"/>
              <a:t>가치 있고</a:t>
            </a:r>
            <a:r>
              <a:rPr lang="en-US" altLang="ko-KR" sz="1800" dirty="0"/>
              <a:t>, </a:t>
            </a:r>
            <a:r>
              <a:rPr lang="ko-KR" altLang="en-US" sz="1800" dirty="0" smtClean="0"/>
              <a:t>소중하게 생각하기</a:t>
            </a:r>
            <a:endParaRPr lang="ko-KR" altLang="en-US" sz="1800" dirty="0"/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다양한 </a:t>
            </a:r>
            <a:r>
              <a:rPr lang="ko-KR" altLang="en-US" sz="1800" dirty="0"/>
              <a:t>체험을 해 보기</a:t>
            </a:r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다양한 </a:t>
            </a:r>
            <a:r>
              <a:rPr lang="ko-KR" altLang="en-US" sz="1800" dirty="0"/>
              <a:t>인간관계 속에서 </a:t>
            </a:r>
            <a:r>
              <a:rPr lang="ko-KR" altLang="en-US" sz="1800" dirty="0" smtClean="0"/>
              <a:t>나에 대해 알아보기</a:t>
            </a:r>
            <a:endParaRPr lang="ko-KR" altLang="en-US" sz="1800" dirty="0"/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여러 </a:t>
            </a:r>
            <a:r>
              <a:rPr lang="ko-KR" altLang="en-US" sz="1800" dirty="0"/>
              <a:t>분야의 책을 읽고 인생의 목표와 </a:t>
            </a:r>
            <a:endParaRPr lang="en-US" altLang="ko-KR" sz="1800" dirty="0" smtClean="0"/>
          </a:p>
          <a:p>
            <a:pPr algn="l"/>
            <a:r>
              <a:rPr lang="en-US" altLang="ko-KR" sz="1800" dirty="0"/>
              <a:t> </a:t>
            </a:r>
            <a:r>
              <a:rPr lang="en-US" altLang="ko-KR" sz="1800" dirty="0" smtClean="0"/>
              <a:t>   </a:t>
            </a:r>
            <a:r>
              <a:rPr lang="ko-KR" altLang="en-US" sz="1800" dirty="0" smtClean="0"/>
              <a:t>가치관을 </a:t>
            </a:r>
            <a:r>
              <a:rPr lang="ko-KR" altLang="en-US" sz="1800" dirty="0"/>
              <a:t>탐색하기</a:t>
            </a:r>
            <a:endParaRPr kumimoji="1" lang="ko-KR" altLang="ko-KR" sz="1800" dirty="0">
              <a:cs typeface="Arial" charset="0"/>
            </a:endParaRP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928663" y="3973968"/>
            <a:ext cx="3214710" cy="428628"/>
          </a:xfrm>
          <a:prstGeom prst="roundRect">
            <a:avLst>
              <a:gd name="adj" fmla="val 50000"/>
            </a:avLst>
          </a:prstGeom>
          <a:solidFill>
            <a:srgbClr val="660033"/>
          </a:solidFill>
          <a:ln w="25400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92075" indent="-92075">
              <a:spcBef>
                <a:spcPct val="20000"/>
              </a:spcBef>
              <a:buClr>
                <a:srgbClr val="3A5F72"/>
              </a:buClr>
              <a:buFont typeface="Wingdings" pitchFamily="2" charset="2"/>
              <a:buNone/>
            </a:pP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자아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정체감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확립</a:t>
            </a:r>
            <a:endParaRPr lang="ko-KR" altLang="en-US" sz="24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962266"/>
            <a:ext cx="3143278" cy="303850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grpSp>
        <p:nvGrpSpPr>
          <p:cNvPr id="10" name="그룹 3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3786182" y="6405563"/>
              <a:ext cx="5214974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2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청소년기 성장 발달과 대처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588935" y="1493829"/>
            <a:ext cx="4911759" cy="2292361"/>
          </a:xfrm>
          <a:prstGeom prst="flowChartAlternateProcess">
            <a:avLst/>
          </a:prstGeom>
          <a:noFill/>
          <a:ln w="38100" cap="rnd">
            <a:solidFill>
              <a:schemeClr val="accent2"/>
            </a:solidFill>
            <a:prstDash val="sysDot"/>
            <a:miter lim="800000"/>
            <a:headEnd/>
            <a:tailEnd/>
          </a:ln>
          <a:effectLst/>
        </p:spPr>
        <p:txBody>
          <a:bodyPr anchor="ctr"/>
          <a:lstStyle/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1000100" y="1285860"/>
            <a:ext cx="3929090" cy="50006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92075" indent="-92075">
              <a:spcBef>
                <a:spcPct val="20000"/>
              </a:spcBef>
              <a:buClr>
                <a:srgbClr val="3A5F72"/>
              </a:buClr>
              <a:buFont typeface="Wingdings" pitchFamily="2" charset="2"/>
              <a:buNone/>
            </a:pPr>
            <a:r>
              <a:rPr lang="ko-KR" altLang="en-US" sz="2400" dirty="0"/>
              <a:t>부모로부터의 심리적 독립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flipH="1">
            <a:off x="714347" y="1881182"/>
            <a:ext cx="4540954" cy="1762132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/>
              <a:t> 부모님과 충분한 대화의 시간을 가지고 </a:t>
            </a:r>
            <a:endParaRPr lang="en-US" altLang="ko-KR" sz="1800" dirty="0" smtClean="0"/>
          </a:p>
          <a:p>
            <a:pPr algn="l"/>
            <a:r>
              <a:rPr lang="en-US" altLang="ko-KR" sz="1800" dirty="0" smtClean="0"/>
              <a:t>     </a:t>
            </a:r>
            <a:r>
              <a:rPr lang="ko-KR" altLang="en-US" sz="1800" dirty="0" smtClean="0"/>
              <a:t>잘 </a:t>
            </a:r>
            <a:r>
              <a:rPr lang="ko-KR" altLang="en-US" sz="1800" dirty="0"/>
              <a:t>지내기</a:t>
            </a:r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부모님을 </a:t>
            </a:r>
            <a:r>
              <a:rPr lang="ko-KR" altLang="en-US" sz="1800" dirty="0"/>
              <a:t>이해하려고 노력하기</a:t>
            </a:r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자신의 </a:t>
            </a:r>
            <a:r>
              <a:rPr lang="ko-KR" altLang="en-US" sz="1800" dirty="0"/>
              <a:t>행동이나 말에 책임지기</a:t>
            </a:r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자신의 </a:t>
            </a:r>
            <a:r>
              <a:rPr lang="ko-KR" altLang="en-US" sz="1800" dirty="0"/>
              <a:t>느낌이나 감정을 잘 표현하기</a:t>
            </a:r>
          </a:p>
        </p:txBody>
      </p:sp>
      <p:sp>
        <p:nvSpPr>
          <p:cNvPr id="16" name="AutoShape 22"/>
          <p:cNvSpPr>
            <a:spLocks noChangeArrowheads="1"/>
          </p:cNvSpPr>
          <p:nvPr/>
        </p:nvSpPr>
        <p:spPr bwMode="auto">
          <a:xfrm>
            <a:off x="588936" y="4119339"/>
            <a:ext cx="4911758" cy="1952867"/>
          </a:xfrm>
          <a:prstGeom prst="flowChartAlternateProcess">
            <a:avLst/>
          </a:prstGeom>
          <a:noFill/>
          <a:ln w="38100" cap="rnd">
            <a:solidFill>
              <a:schemeClr val="accent2"/>
            </a:solidFill>
            <a:prstDash val="sysDot"/>
            <a:miter lim="800000"/>
            <a:headEnd/>
            <a:tailEnd/>
          </a:ln>
          <a:effectLst/>
        </p:spPr>
        <p:txBody>
          <a:bodyPr anchor="ctr"/>
          <a:lstStyle/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  <a:p>
            <a:pPr latinLnBrk="1"/>
            <a:endParaRPr kumimoji="1" lang="en-US" altLang="ko-KR" sz="2400" b="1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" name="AutoShape 24"/>
          <p:cNvSpPr>
            <a:spLocks noChangeArrowheads="1"/>
          </p:cNvSpPr>
          <p:nvPr/>
        </p:nvSpPr>
        <p:spPr bwMode="auto">
          <a:xfrm flipH="1">
            <a:off x="714347" y="4572008"/>
            <a:ext cx="4643470" cy="1340314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</a:t>
            </a:r>
            <a:r>
              <a:rPr lang="ko-KR" altLang="en-US" sz="1800" dirty="0"/>
              <a:t>나의 취미와 적성 알기</a:t>
            </a:r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내가 </a:t>
            </a:r>
            <a:r>
              <a:rPr lang="ko-KR" altLang="en-US" sz="1800" dirty="0"/>
              <a:t>원하는 것을 성취하려고 노력하기</a:t>
            </a:r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또래 </a:t>
            </a:r>
            <a:r>
              <a:rPr lang="ko-KR" altLang="en-US" sz="1800" dirty="0"/>
              <a:t>친구의 개성 존중하기</a:t>
            </a:r>
          </a:p>
          <a:p>
            <a:pPr algn="l"/>
            <a:r>
              <a:rPr kumimoji="1" lang="en-US" altLang="ko-KR" sz="1800" dirty="0" smtClean="0">
                <a:cs typeface="Arial" charset="0"/>
              </a:rPr>
              <a:t>•</a:t>
            </a:r>
            <a:r>
              <a:rPr lang="ko-KR" altLang="en-US" sz="1800" dirty="0" smtClean="0"/>
              <a:t> 다양한 </a:t>
            </a:r>
            <a:r>
              <a:rPr lang="ko-KR" altLang="en-US" sz="1800" dirty="0"/>
              <a:t>진로와 직업 탐색하기</a:t>
            </a:r>
            <a:endParaRPr kumimoji="1" lang="ko-KR" altLang="ko-KR" sz="1800" dirty="0">
              <a:cs typeface="Arial" charset="0"/>
            </a:endParaRP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928662" y="3973968"/>
            <a:ext cx="3786213" cy="42862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5400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92075" indent="-92075">
              <a:spcBef>
                <a:spcPct val="20000"/>
              </a:spcBef>
              <a:buClr>
                <a:srgbClr val="3A5F72"/>
              </a:buClr>
              <a:buFont typeface="Wingdings" pitchFamily="2" charset="2"/>
              <a:buNone/>
            </a:pPr>
            <a:r>
              <a:rPr lang="ko-KR" altLang="en-US" sz="2400" dirty="0">
                <a:solidFill>
                  <a:schemeClr val="bg1"/>
                </a:solidFill>
              </a:rPr>
              <a:t>사회적 요구에 대한 적응</a:t>
            </a:r>
            <a:endParaRPr lang="ko-KR" altLang="en-US" sz="24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0" name="Group 42"/>
          <p:cNvGrpSpPr>
            <a:grpSpLocks/>
          </p:cNvGrpSpPr>
          <p:nvPr/>
        </p:nvGrpSpPr>
        <p:grpSpPr bwMode="auto">
          <a:xfrm>
            <a:off x="0" y="188913"/>
            <a:ext cx="671514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청소년기 성장과 대처 방법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188913"/>
            <a:ext cx="6929454" cy="1339850"/>
            <a:chOff x="0" y="119"/>
            <a:chExt cx="4223" cy="844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8" y="147"/>
              <a:ext cx="4195" cy="816"/>
              <a:chOff x="0" y="119"/>
              <a:chExt cx="5556" cy="544"/>
            </a:xfrm>
            <a:grpFill/>
          </p:grpSpPr>
          <p:sp>
            <p:nvSpPr>
              <p:cNvPr id="38927" name="Oval 1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28" name="Rectangle 1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endParaRPr kumimoji="1" lang="en-US" altLang="en-US" sz="4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0" y="119"/>
              <a:ext cx="4195" cy="816"/>
              <a:chOff x="0" y="119"/>
              <a:chExt cx="5556" cy="544"/>
            </a:xfrm>
            <a:grpFill/>
          </p:grpSpPr>
          <p:sp>
            <p:nvSpPr>
              <p:cNvPr id="38917" name="Oval 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18" name="Rectangle 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r>
                  <a:rPr kumimoji="1" lang="en-US" altLang="ko-KR" sz="4000" dirty="0" smtClean="0">
                    <a:solidFill>
                      <a:schemeClr val="bg1"/>
                    </a:solidFill>
                  </a:rPr>
                  <a:t>3 </a:t>
                </a:r>
                <a:r>
                  <a:rPr lang="ko-KR" altLang="en-US" sz="4000" dirty="0">
                    <a:solidFill>
                      <a:schemeClr val="bg1"/>
                    </a:solidFill>
                  </a:rPr>
                  <a:t>청소년기 생활 주기 관리</a:t>
                </a:r>
                <a:endParaRPr kumimoji="1" lang="en-US" altLang="en-US" sz="4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1404938" y="3357563"/>
            <a:ext cx="6767512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latinLnBrk="1">
              <a:buFontTx/>
              <a:buChar char="-"/>
            </a:pPr>
            <a:r>
              <a:rPr kumimoji="1" lang="ko-KR" altLang="en-US" sz="2400" dirty="0">
                <a:solidFill>
                  <a:srgbClr val="CC0000"/>
                </a:solidFill>
              </a:rPr>
              <a:t> 생활 주기와 건강의 관계를 알고 설명할 수 있다</a:t>
            </a:r>
            <a:r>
              <a:rPr kumimoji="1" lang="en-US" altLang="ko-KR" sz="2400" dirty="0">
                <a:solidFill>
                  <a:srgbClr val="CC0000"/>
                </a:solidFill>
              </a:rPr>
              <a:t>.</a:t>
            </a:r>
          </a:p>
          <a:p>
            <a:pPr algn="l" latinLnBrk="1">
              <a:buFontTx/>
              <a:buChar char="-"/>
            </a:pPr>
            <a:endParaRPr kumimoji="1" lang="en-US" altLang="ko-KR" sz="2400" dirty="0">
              <a:solidFill>
                <a:srgbClr val="CC0000"/>
              </a:solidFill>
            </a:endParaRPr>
          </a:p>
          <a:p>
            <a:pPr algn="l" latinLnBrk="1">
              <a:buFontTx/>
              <a:buChar char="-"/>
            </a:pPr>
            <a:r>
              <a:rPr kumimoji="1" lang="ko-KR" altLang="en-US" sz="2400" dirty="0">
                <a:solidFill>
                  <a:srgbClr val="CC0000"/>
                </a:solidFill>
              </a:rPr>
              <a:t> 생활 주기를 관리하여 건강한 생활 습관을 형성할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 </a:t>
            </a:r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 latinLnBrk="1"/>
            <a:r>
              <a:rPr kumimoji="1" lang="en-US" altLang="ko-KR" sz="2400" dirty="0" smtClean="0">
                <a:solidFill>
                  <a:srgbClr val="CC0000"/>
                </a:solidFill>
              </a:rPr>
              <a:t> 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수 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  <a:endParaRPr kumimoji="1" lang="en-US" altLang="ko-KR" sz="24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857232"/>
            <a:ext cx="5353050" cy="3352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0" y="188913"/>
            <a:ext cx="3286116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수면과 건강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그룹 3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3786182" y="6405563"/>
              <a:ext cx="5214974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3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청소년기 생활 주기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1" name="AutoShape 8"/>
          <p:cNvSpPr>
            <a:spLocks noChangeArrowheads="1"/>
          </p:cNvSpPr>
          <p:nvPr/>
        </p:nvSpPr>
        <p:spPr bwMode="auto">
          <a:xfrm flipH="1">
            <a:off x="2428860" y="3214686"/>
            <a:ext cx="6192838" cy="2670168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 latinLnBrk="1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defRPr/>
            </a:pPr>
            <a:endParaRPr kumimoji="1" lang="en-US" altLang="ko-KR" sz="2200" dirty="0" smtClean="0">
              <a:cs typeface="+mn-cs"/>
            </a:endParaRPr>
          </a:p>
          <a:p>
            <a:pPr algn="l" latinLnBrk="1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defRPr/>
            </a:pPr>
            <a:r>
              <a:rPr lang="en-US" altLang="ko-KR" sz="2200" dirty="0"/>
              <a:t>• </a:t>
            </a:r>
            <a:r>
              <a:rPr lang="ko-KR" altLang="en-US" sz="2200" dirty="0" smtClean="0"/>
              <a:t>몸의 </a:t>
            </a:r>
            <a:r>
              <a:rPr lang="ko-KR" altLang="en-US" sz="2200" dirty="0"/>
              <a:t>피로를 풀도록 </a:t>
            </a:r>
            <a:r>
              <a:rPr lang="ko-KR" altLang="en-US" sz="2200" dirty="0" smtClean="0"/>
              <a:t>도와줌</a:t>
            </a:r>
            <a:r>
              <a:rPr lang="en-US" altLang="ko-KR" sz="2200" dirty="0" smtClean="0"/>
              <a:t>.</a:t>
            </a:r>
            <a:endParaRPr kumimoji="1" lang="en-US" altLang="ko-KR" sz="2200" dirty="0">
              <a:cs typeface="+mn-cs"/>
            </a:endParaRPr>
          </a:p>
          <a:p>
            <a:pPr algn="l" latinLnBrk="1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defRPr/>
            </a:pPr>
            <a:r>
              <a:rPr lang="en-US" altLang="ko-KR" sz="2200" dirty="0"/>
              <a:t>• </a:t>
            </a:r>
            <a:r>
              <a:rPr lang="ko-KR" altLang="en-US" sz="2200" dirty="0" smtClean="0"/>
              <a:t>스트레스를 해소함</a:t>
            </a:r>
            <a:r>
              <a:rPr lang="en-US" altLang="ko-KR" sz="2200" dirty="0" smtClean="0"/>
              <a:t>.</a:t>
            </a:r>
          </a:p>
          <a:p>
            <a:pPr algn="l"/>
            <a:r>
              <a:rPr lang="en-US" altLang="ko-KR" sz="2200" dirty="0" smtClean="0"/>
              <a:t>• </a:t>
            </a:r>
            <a:r>
              <a:rPr lang="ko-KR" altLang="en-US" sz="2200" dirty="0" smtClean="0"/>
              <a:t>면역력을 높이는 데 </a:t>
            </a:r>
            <a:r>
              <a:rPr lang="ko-KR" altLang="en-US" sz="2200" dirty="0"/>
              <a:t>영향을 </a:t>
            </a:r>
            <a:r>
              <a:rPr lang="ko-KR" altLang="en-US" sz="2200" dirty="0" smtClean="0"/>
              <a:t>줌</a:t>
            </a:r>
            <a:r>
              <a:rPr lang="en-US" altLang="ko-KR" sz="2200" dirty="0" smtClean="0"/>
              <a:t>.</a:t>
            </a:r>
          </a:p>
          <a:p>
            <a:pPr algn="l"/>
            <a:r>
              <a:rPr lang="en-US" altLang="ko-KR" sz="2200" dirty="0" smtClean="0"/>
              <a:t>• </a:t>
            </a:r>
            <a:r>
              <a:rPr lang="ko-KR" altLang="en-US" sz="2200" dirty="0" smtClean="0"/>
              <a:t>성장 </a:t>
            </a:r>
            <a:r>
              <a:rPr lang="ko-KR" altLang="en-US" sz="2200" dirty="0"/>
              <a:t>호르몬 분비와 뇌의 학습 활동을 </a:t>
            </a:r>
            <a:r>
              <a:rPr lang="ko-KR" altLang="en-US" sz="2200" dirty="0" smtClean="0"/>
              <a:t>왕성하게 </a:t>
            </a:r>
            <a:endParaRPr lang="en-US" altLang="ko-KR" sz="2200" dirty="0" smtClean="0"/>
          </a:p>
          <a:p>
            <a:pPr algn="l"/>
            <a:r>
              <a:rPr lang="en-US" altLang="ko-KR" sz="2200" dirty="0"/>
              <a:t> </a:t>
            </a:r>
            <a:r>
              <a:rPr lang="en-US" altLang="ko-KR" sz="2200" dirty="0" smtClean="0"/>
              <a:t>    </a:t>
            </a:r>
            <a:r>
              <a:rPr lang="ko-KR" altLang="en-US" sz="2200" dirty="0" smtClean="0"/>
              <a:t>해 줌</a:t>
            </a:r>
            <a:r>
              <a:rPr lang="en-US" altLang="ko-KR" sz="2200" dirty="0" smtClean="0"/>
              <a:t>.</a:t>
            </a: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2571736" y="3000372"/>
            <a:ext cx="4286280" cy="71438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수면이 건강에 미치는 영향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7" y="2751996"/>
            <a:ext cx="4429124" cy="363869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385762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식습관과 건강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3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3786182" y="6405563"/>
              <a:ext cx="5214974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3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청소년기 생활 주기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0" name="AutoShape 8"/>
          <p:cNvSpPr>
            <a:spLocks noChangeArrowheads="1"/>
          </p:cNvSpPr>
          <p:nvPr/>
        </p:nvSpPr>
        <p:spPr bwMode="auto">
          <a:xfrm flipH="1">
            <a:off x="714348" y="1643050"/>
            <a:ext cx="6192838" cy="2928958"/>
          </a:xfrm>
          <a:prstGeom prst="roundRect">
            <a:avLst>
              <a:gd name="adj" fmla="val 16667"/>
            </a:avLst>
          </a:prstGeom>
          <a:solidFill>
            <a:srgbClr val="CFDFE3">
              <a:alpha val="48000"/>
            </a:srgbClr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 latinLnBrk="1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defRPr/>
            </a:pPr>
            <a:endParaRPr kumimoji="1" lang="en-US" altLang="ko-KR" sz="2200" dirty="0" smtClean="0">
              <a:cs typeface="+mn-cs"/>
            </a:endParaRPr>
          </a:p>
          <a:p>
            <a:pPr algn="l"/>
            <a:r>
              <a:rPr lang="en-US" altLang="ko-KR" sz="2200" dirty="0"/>
              <a:t>•</a:t>
            </a:r>
            <a:r>
              <a:rPr lang="ko-KR" altLang="en-US" sz="2200" dirty="0"/>
              <a:t>하루 세끼를 균형 있게 규칙적으로 먹고</a:t>
            </a:r>
            <a:r>
              <a:rPr lang="en-US" altLang="ko-KR" sz="2200" dirty="0"/>
              <a:t>, </a:t>
            </a:r>
            <a:endParaRPr lang="en-US" altLang="ko-KR" sz="2200" dirty="0" smtClean="0"/>
          </a:p>
          <a:p>
            <a:pPr algn="l"/>
            <a:r>
              <a:rPr lang="en-US" altLang="ko-KR" sz="2200" dirty="0"/>
              <a:t> </a:t>
            </a:r>
            <a:r>
              <a:rPr lang="en-US" altLang="ko-KR" sz="2200" dirty="0" smtClean="0"/>
              <a:t>  </a:t>
            </a:r>
            <a:r>
              <a:rPr lang="ko-KR" altLang="en-US" sz="2200" dirty="0" smtClean="0"/>
              <a:t>부족한 </a:t>
            </a:r>
            <a:r>
              <a:rPr lang="ko-KR" altLang="en-US" sz="2200" dirty="0"/>
              <a:t>영양은 간식으로 </a:t>
            </a:r>
            <a:r>
              <a:rPr lang="ko-KR" altLang="en-US" sz="2200" dirty="0" smtClean="0"/>
              <a:t>보충함</a:t>
            </a:r>
            <a:r>
              <a:rPr lang="en-US" altLang="ko-KR" sz="2200" dirty="0" smtClean="0"/>
              <a:t>.</a:t>
            </a:r>
            <a:endParaRPr lang="en-US" altLang="ko-KR" sz="2200" dirty="0"/>
          </a:p>
          <a:p>
            <a:pPr algn="l"/>
            <a:r>
              <a:rPr lang="en-US" altLang="ko-KR" sz="2200" dirty="0"/>
              <a:t>•</a:t>
            </a:r>
            <a:r>
              <a:rPr lang="ko-KR" altLang="en-US" sz="2200" dirty="0"/>
              <a:t>성장에 도움이 되는 단백질과 </a:t>
            </a:r>
            <a:r>
              <a:rPr lang="ko-KR" altLang="en-US" sz="2200" dirty="0" smtClean="0"/>
              <a:t>칼슘을 섭취함</a:t>
            </a:r>
            <a:r>
              <a:rPr lang="en-US" altLang="ko-KR" sz="2200" dirty="0" smtClean="0"/>
              <a:t>.</a:t>
            </a:r>
          </a:p>
          <a:p>
            <a:pPr algn="l"/>
            <a:r>
              <a:rPr lang="en-US" altLang="ko-KR" sz="2200" dirty="0" smtClean="0"/>
              <a:t>•</a:t>
            </a:r>
            <a:r>
              <a:rPr lang="ko-KR" altLang="en-US" sz="2200" dirty="0"/>
              <a:t>비타민과 무기질이 풍부한 채소와 </a:t>
            </a:r>
            <a:r>
              <a:rPr lang="ko-KR" altLang="en-US" sz="2200" dirty="0" smtClean="0"/>
              <a:t>섭취함</a:t>
            </a:r>
            <a:r>
              <a:rPr lang="en-US" altLang="ko-KR" sz="2200" dirty="0" smtClean="0"/>
              <a:t>.</a:t>
            </a:r>
          </a:p>
          <a:p>
            <a:pPr algn="l"/>
            <a:r>
              <a:rPr lang="en-US" altLang="ko-KR" sz="2200" dirty="0" smtClean="0"/>
              <a:t>•</a:t>
            </a:r>
            <a:r>
              <a:rPr lang="ko-KR" altLang="en-US" sz="2200" dirty="0" smtClean="0"/>
              <a:t>음식을 </a:t>
            </a:r>
            <a:r>
              <a:rPr lang="ko-KR" altLang="en-US" sz="2200" dirty="0"/>
              <a:t>싱겁게 </a:t>
            </a:r>
            <a:r>
              <a:rPr lang="ko-KR" altLang="en-US" sz="2200" dirty="0" smtClean="0"/>
              <a:t>먹음</a:t>
            </a:r>
            <a:r>
              <a:rPr lang="en-US" altLang="ko-KR" sz="2200" dirty="0" smtClean="0"/>
              <a:t>.</a:t>
            </a:r>
          </a:p>
          <a:p>
            <a:pPr algn="l"/>
            <a:r>
              <a:rPr lang="en-US" altLang="ko-KR" sz="2200" dirty="0" smtClean="0"/>
              <a:t>•</a:t>
            </a:r>
            <a:r>
              <a:rPr lang="ko-KR" altLang="en-US" sz="2200" dirty="0"/>
              <a:t>가능하면 </a:t>
            </a:r>
            <a:r>
              <a:rPr lang="ko-KR" altLang="en-US" sz="2200" dirty="0" smtClean="0"/>
              <a:t>자연식품을 섭취함</a:t>
            </a:r>
            <a:r>
              <a:rPr lang="en-US" altLang="ko-KR" sz="2200" dirty="0" smtClean="0"/>
              <a:t>.</a:t>
            </a: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857224" y="1285860"/>
            <a:ext cx="4286280" cy="71438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건강을 유지하는 식습관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3786867" cy="518636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671514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건강에 영향을 미치는 요</a:t>
              </a:r>
              <a:r>
                <a:rPr kumimoji="1" lang="ko-KR" altLang="en-US" sz="3600" dirty="0">
                  <a:solidFill>
                    <a:schemeClr val="bg1"/>
                  </a:solidFill>
                </a:rPr>
                <a:t>인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3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3786182" y="6405563"/>
              <a:ext cx="5214974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3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청소년기 생활 주기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0" name="AutoShape 8"/>
          <p:cNvSpPr>
            <a:spLocks noChangeArrowheads="1"/>
          </p:cNvSpPr>
          <p:nvPr/>
        </p:nvSpPr>
        <p:spPr bwMode="auto">
          <a:xfrm flipH="1">
            <a:off x="2428860" y="3071810"/>
            <a:ext cx="6192838" cy="2813044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 latinLnBrk="1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defRPr/>
            </a:pPr>
            <a:endParaRPr kumimoji="1" lang="en-US" altLang="ko-KR" sz="2200" dirty="0" smtClean="0">
              <a:cs typeface="+mn-cs"/>
            </a:endParaRPr>
          </a:p>
          <a:p>
            <a:pPr algn="l" latinLnBrk="1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defRPr/>
            </a:pPr>
            <a:r>
              <a:rPr lang="en-US" altLang="ko-KR" sz="2200" dirty="0"/>
              <a:t>• </a:t>
            </a:r>
            <a:r>
              <a:rPr lang="ko-KR" altLang="en-US" sz="2200" dirty="0"/>
              <a:t>뼈와 근육에 자극을 주어 각 세포와 조직의 </a:t>
            </a:r>
            <a:endParaRPr lang="en-US" altLang="ko-KR" sz="2200" dirty="0" smtClean="0"/>
          </a:p>
          <a:p>
            <a:pPr algn="l" latinLnBrk="1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defRPr/>
            </a:pPr>
            <a:r>
              <a:rPr lang="en-US" altLang="ko-KR" sz="2200" dirty="0"/>
              <a:t> </a:t>
            </a:r>
            <a:r>
              <a:rPr lang="en-US" altLang="ko-KR" sz="2200" dirty="0" smtClean="0"/>
              <a:t>   </a:t>
            </a:r>
            <a:r>
              <a:rPr lang="ko-KR" altLang="en-US" sz="2200" dirty="0" smtClean="0"/>
              <a:t>증식을 촉진함</a:t>
            </a:r>
            <a:r>
              <a:rPr lang="en-US" altLang="ko-KR" sz="2200" dirty="0" smtClean="0"/>
              <a:t>.</a:t>
            </a:r>
            <a:endParaRPr kumimoji="1" lang="en-US" altLang="ko-KR" sz="2200" dirty="0">
              <a:cs typeface="+mn-cs"/>
            </a:endParaRPr>
          </a:p>
          <a:p>
            <a:pPr algn="l"/>
            <a:r>
              <a:rPr lang="en-US" altLang="ko-KR" sz="2200" dirty="0"/>
              <a:t>• </a:t>
            </a:r>
            <a:r>
              <a:rPr lang="ko-KR" altLang="en-US" sz="2200" dirty="0" smtClean="0"/>
              <a:t>여러 </a:t>
            </a:r>
            <a:r>
              <a:rPr lang="ko-KR" altLang="en-US" sz="2200" dirty="0"/>
              <a:t>신체 기관의 기능을 원활하게 </a:t>
            </a:r>
            <a:r>
              <a:rPr lang="ko-KR" altLang="en-US" sz="2200" dirty="0" smtClean="0"/>
              <a:t>함</a:t>
            </a:r>
            <a:r>
              <a:rPr lang="en-US" altLang="ko-KR" sz="2200" dirty="0" smtClean="0"/>
              <a:t>.</a:t>
            </a:r>
          </a:p>
          <a:p>
            <a:pPr algn="l"/>
            <a:r>
              <a:rPr lang="en-US" altLang="ko-KR" sz="2200" dirty="0" smtClean="0"/>
              <a:t>• </a:t>
            </a:r>
            <a:r>
              <a:rPr lang="ko-KR" altLang="en-US" sz="2200" dirty="0" smtClean="0"/>
              <a:t>면역력을 높이는 데 </a:t>
            </a:r>
            <a:r>
              <a:rPr lang="ko-KR" altLang="en-US" sz="2200" dirty="0"/>
              <a:t>영향을 </a:t>
            </a:r>
            <a:r>
              <a:rPr lang="ko-KR" altLang="en-US" sz="2200" dirty="0" smtClean="0"/>
              <a:t>줌</a:t>
            </a:r>
            <a:r>
              <a:rPr lang="en-US" altLang="ko-KR" sz="2200" dirty="0" smtClean="0"/>
              <a:t>.</a:t>
            </a:r>
          </a:p>
          <a:p>
            <a:pPr algn="l"/>
            <a:r>
              <a:rPr lang="en-US" altLang="ko-KR" sz="2200" dirty="0" smtClean="0"/>
              <a:t>• </a:t>
            </a:r>
            <a:r>
              <a:rPr lang="ko-KR" altLang="en-US" sz="2200" dirty="0" smtClean="0"/>
              <a:t>성장 </a:t>
            </a:r>
            <a:r>
              <a:rPr lang="ko-KR" altLang="en-US" sz="2200" dirty="0"/>
              <a:t>호르몬 분비와 뇌의 학습 활동을 </a:t>
            </a:r>
            <a:r>
              <a:rPr lang="ko-KR" altLang="en-US" sz="2200" dirty="0" smtClean="0"/>
              <a:t>왕성하게</a:t>
            </a:r>
            <a:endParaRPr lang="en-US" altLang="ko-KR" sz="2200" dirty="0" smtClean="0"/>
          </a:p>
          <a:p>
            <a:pPr algn="l"/>
            <a:r>
              <a:rPr lang="en-US" altLang="ko-KR" sz="2200" dirty="0"/>
              <a:t> </a:t>
            </a:r>
            <a:r>
              <a:rPr lang="en-US" altLang="ko-KR" sz="2200" dirty="0" smtClean="0"/>
              <a:t>  </a:t>
            </a:r>
            <a:r>
              <a:rPr lang="ko-KR" altLang="en-US" sz="2200" dirty="0" smtClean="0"/>
              <a:t> 해 줌</a:t>
            </a:r>
            <a:r>
              <a:rPr lang="en-US" altLang="ko-KR" sz="2200" dirty="0" smtClean="0"/>
              <a:t>.</a:t>
            </a: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2500298" y="2786058"/>
            <a:ext cx="5143536" cy="71438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신체 활동이 건강에 미치는 영향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188913"/>
            <a:ext cx="5857884" cy="1339850"/>
            <a:chOff x="0" y="119"/>
            <a:chExt cx="4223" cy="844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8" y="147"/>
              <a:ext cx="4195" cy="816"/>
              <a:chOff x="0" y="119"/>
              <a:chExt cx="5556" cy="544"/>
            </a:xfrm>
            <a:grpFill/>
          </p:grpSpPr>
          <p:sp>
            <p:nvSpPr>
              <p:cNvPr id="38927" name="Oval 1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28" name="Rectangle 1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endParaRPr kumimoji="1" lang="en-US" altLang="en-US" sz="4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0" y="119"/>
              <a:ext cx="4195" cy="816"/>
              <a:chOff x="0" y="119"/>
              <a:chExt cx="5556" cy="544"/>
            </a:xfrm>
            <a:grpFill/>
          </p:grpSpPr>
          <p:sp>
            <p:nvSpPr>
              <p:cNvPr id="38917" name="Oval 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18" name="Rectangle 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r>
                  <a:rPr kumimoji="1" lang="en-US" altLang="ko-KR" sz="4000" dirty="0" smtClean="0">
                    <a:solidFill>
                      <a:schemeClr val="bg1"/>
                    </a:solidFill>
                  </a:rPr>
                  <a:t>4 </a:t>
                </a:r>
                <a:r>
                  <a:rPr kumimoji="1" lang="ko-KR" altLang="en-US" sz="4000" dirty="0" smtClean="0">
                    <a:solidFill>
                      <a:schemeClr val="bg1"/>
                    </a:solidFill>
                  </a:rPr>
                  <a:t>질병 발생과 예방</a:t>
                </a:r>
                <a:endParaRPr kumimoji="1" lang="en-US" altLang="en-US" sz="4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1404938" y="3357563"/>
            <a:ext cx="6767512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latinLnBrk="1">
              <a:buFontTx/>
              <a:buChar char="-"/>
            </a:pPr>
            <a:r>
              <a:rPr kumimoji="1" lang="ko-KR" altLang="en-US" sz="2400" dirty="0">
                <a:solidFill>
                  <a:srgbClr val="CC0000"/>
                </a:solidFill>
              </a:rPr>
              <a:t> 질병의 개념을 알고</a:t>
            </a:r>
            <a:r>
              <a:rPr kumimoji="1" lang="en-US" altLang="ko-KR" sz="2400" dirty="0">
                <a:solidFill>
                  <a:srgbClr val="CC0000"/>
                </a:solidFill>
              </a:rPr>
              <a:t>, </a:t>
            </a:r>
            <a:r>
              <a:rPr kumimoji="1" lang="ko-KR" altLang="en-US" sz="2400" dirty="0">
                <a:solidFill>
                  <a:srgbClr val="CC0000"/>
                </a:solidFill>
              </a:rPr>
              <a:t>질병 발생의 요인에 대하여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  </a:t>
            </a:r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 latinLnBrk="1"/>
            <a:r>
              <a:rPr kumimoji="1" lang="en-US" altLang="ko-KR" sz="2400" dirty="0" smtClean="0">
                <a:solidFill>
                  <a:srgbClr val="CC0000"/>
                </a:solidFill>
              </a:rPr>
              <a:t> 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설명할 </a:t>
            </a:r>
            <a:r>
              <a:rPr kumimoji="1" lang="ko-KR" altLang="en-US" sz="2400" dirty="0">
                <a:solidFill>
                  <a:srgbClr val="CC0000"/>
                </a:solidFill>
              </a:rPr>
              <a:t>수 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</a:p>
          <a:p>
            <a:pPr algn="l" latinLnBrk="1">
              <a:buFontTx/>
              <a:buChar char="-"/>
            </a:pPr>
            <a:endParaRPr kumimoji="1" lang="en-US" altLang="ko-KR" sz="2400" dirty="0">
              <a:solidFill>
                <a:srgbClr val="CC0000"/>
              </a:solidFill>
            </a:endParaRPr>
          </a:p>
          <a:p>
            <a:pPr algn="l" latinLnBrk="1">
              <a:buFontTx/>
              <a:buChar char="-"/>
            </a:pPr>
            <a:r>
              <a:rPr kumimoji="1" lang="ko-KR" altLang="en-US" sz="2400" dirty="0">
                <a:solidFill>
                  <a:srgbClr val="CC0000"/>
                </a:solidFill>
              </a:rPr>
              <a:t>질병을 예방하는 방법을 알고 실천할 수 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  <a:endParaRPr kumimoji="1" lang="en-US" altLang="ko-KR" sz="24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6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9" y="2829602"/>
            <a:ext cx="6717447" cy="3528356"/>
          </a:xfrm>
          <a:prstGeom prst="rect">
            <a:avLst/>
          </a:prstGeom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3357554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질병이란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500562" y="6405563"/>
              <a:ext cx="442915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4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질병 발생과 예방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755650" y="1341438"/>
            <a:ext cx="2316152" cy="790636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질병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 flipH="1">
            <a:off x="3214677" y="1341438"/>
            <a:ext cx="5461007" cy="801678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sz="2200" dirty="0"/>
              <a:t>몸의 균형이 </a:t>
            </a:r>
            <a:r>
              <a:rPr lang="ko-KR" altLang="en-US" sz="2200" dirty="0" smtClean="0"/>
              <a:t>깨지고 </a:t>
            </a:r>
            <a:r>
              <a:rPr lang="ko-KR" altLang="en-US" sz="2200" dirty="0"/>
              <a:t>조정 능력이 상실되어 </a:t>
            </a:r>
            <a:endParaRPr lang="en-US" altLang="ko-KR" sz="2200" dirty="0" smtClean="0"/>
          </a:p>
          <a:p>
            <a:pPr algn="l"/>
            <a:r>
              <a:rPr lang="ko-KR" altLang="en-US" sz="2200" dirty="0" smtClean="0"/>
              <a:t>정상적인 기능을 유지할 </a:t>
            </a:r>
            <a:r>
              <a:rPr lang="ko-KR" altLang="en-US" sz="2200" dirty="0"/>
              <a:t>수 없는 상태를</a:t>
            </a:r>
            <a:endParaRPr kumimoji="1" lang="ko-KR" altLang="en-US" sz="2200" dirty="0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755650" y="2285992"/>
            <a:ext cx="2316152" cy="428628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질병 발생 요인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 flipH="1">
            <a:off x="3214676" y="2285992"/>
            <a:ext cx="5461007" cy="428628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sz="2400" dirty="0"/>
              <a:t>숙주</a:t>
            </a:r>
            <a:r>
              <a:rPr lang="en-US" altLang="ko-KR" sz="2400" dirty="0"/>
              <a:t>, </a:t>
            </a:r>
            <a:r>
              <a:rPr lang="ko-KR" altLang="en-US" sz="2400" dirty="0"/>
              <a:t>병인</a:t>
            </a:r>
            <a:r>
              <a:rPr lang="en-US" altLang="ko-KR" sz="2400" dirty="0"/>
              <a:t>, </a:t>
            </a:r>
            <a:r>
              <a:rPr lang="ko-KR" altLang="en-US" sz="2400" dirty="0" smtClean="0"/>
              <a:t>환경</a:t>
            </a:r>
            <a:endParaRPr kumimoji="1" lang="ko-KR" altLang="en-US" sz="2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5572132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질병 예방을 위한 </a:t>
              </a:r>
              <a:r>
                <a:rPr kumimoji="1" lang="en-US" altLang="ko-KR" sz="3600" dirty="0" smtClean="0">
                  <a:solidFill>
                    <a:schemeClr val="bg1"/>
                  </a:solidFill>
                </a:rPr>
                <a:t>3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단계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500562" y="6405563"/>
              <a:ext cx="442915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4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질병 발생과 예방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10" name="그림 9" descr="7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285861"/>
            <a:ext cx="8281799" cy="3286147"/>
          </a:xfrm>
          <a:prstGeom prst="rect">
            <a:avLst/>
          </a:prstGeom>
        </p:spPr>
      </p:pic>
      <p:sp>
        <p:nvSpPr>
          <p:cNvPr id="11" name="AutoShape 14"/>
          <p:cNvSpPr>
            <a:spLocks noChangeArrowheads="1"/>
          </p:cNvSpPr>
          <p:nvPr/>
        </p:nvSpPr>
        <p:spPr bwMode="auto">
          <a:xfrm flipH="1">
            <a:off x="928662" y="4714884"/>
            <a:ext cx="7627965" cy="1285884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dirty="0"/>
              <a:t>환경 오염이나 천재지변 등 환경의 변화로 인해 발생하는 </a:t>
            </a:r>
            <a:r>
              <a:rPr lang="ko-KR" altLang="en-US" dirty="0" smtClean="0"/>
              <a:t>질병은 </a:t>
            </a:r>
            <a:endParaRPr lang="en-US" altLang="ko-KR" dirty="0" smtClean="0"/>
          </a:p>
          <a:p>
            <a:pPr algn="l"/>
            <a:r>
              <a:rPr lang="ko-KR" altLang="en-US" dirty="0" smtClean="0"/>
              <a:t>개인의 </a:t>
            </a:r>
            <a:r>
              <a:rPr lang="ko-KR" altLang="en-US" dirty="0"/>
              <a:t>노력만으로는 예방이 불가능하므로 </a:t>
            </a:r>
            <a:r>
              <a:rPr lang="ko-KR" altLang="en-US" dirty="0" smtClean="0"/>
              <a:t>사회와 </a:t>
            </a:r>
            <a:r>
              <a:rPr lang="ko-KR" altLang="en-US" dirty="0"/>
              <a:t>국가 차원의 </a:t>
            </a:r>
            <a:r>
              <a:rPr lang="ko-KR" altLang="en-US" dirty="0" smtClean="0"/>
              <a:t>대책이</a:t>
            </a:r>
            <a:endParaRPr lang="en-US" altLang="ko-KR" dirty="0" smtClean="0"/>
          </a:p>
          <a:p>
            <a:pPr algn="l"/>
            <a:r>
              <a:rPr lang="ko-KR" altLang="en-US" dirty="0" smtClean="0"/>
              <a:t>필요하다</a:t>
            </a:r>
            <a:r>
              <a:rPr lang="en-US" altLang="ko-KR" dirty="0"/>
              <a:t>.</a:t>
            </a:r>
            <a:endParaRPr kumimoji="1" lang="ko-KR" altLang="en-US" dirty="0"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3428992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면역이란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500562" y="6405563"/>
              <a:ext cx="442915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4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질병 발생과 예방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755650" y="1341438"/>
            <a:ext cx="1458896" cy="1072452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면역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 flipH="1">
            <a:off x="2357422" y="1341438"/>
            <a:ext cx="6318262" cy="108743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en-US" altLang="ko-KR" dirty="0" smtClean="0"/>
              <a:t>• </a:t>
            </a:r>
            <a:r>
              <a:rPr lang="ko-KR" altLang="en-US" dirty="0" smtClean="0"/>
              <a:t>병원체에 </a:t>
            </a:r>
            <a:r>
              <a:rPr lang="ko-KR" altLang="en-US" dirty="0"/>
              <a:t>대한 저항력을 높이는 몸의 </a:t>
            </a:r>
            <a:r>
              <a:rPr lang="ko-KR" altLang="en-US" dirty="0" smtClean="0"/>
              <a:t>기능</a:t>
            </a:r>
            <a:endParaRPr lang="en-US" altLang="ko-KR" dirty="0" smtClean="0"/>
          </a:p>
          <a:p>
            <a:pPr algn="l"/>
            <a:r>
              <a:rPr lang="en-US" altLang="ko-KR" dirty="0" smtClean="0"/>
              <a:t>• </a:t>
            </a:r>
            <a:r>
              <a:rPr lang="ko-KR" altLang="en-US" dirty="0" smtClean="0"/>
              <a:t>면역력이 높으면 병에 </a:t>
            </a:r>
            <a:r>
              <a:rPr lang="ko-KR" altLang="en-US" dirty="0"/>
              <a:t>잘 걸리지 않거나 걸리더라도 </a:t>
            </a:r>
            <a:endParaRPr lang="en-US" altLang="ko-KR" dirty="0" smtClean="0"/>
          </a:p>
          <a:p>
            <a:pPr algn="l"/>
            <a:r>
              <a:rPr lang="en-US" altLang="ko-KR" dirty="0"/>
              <a:t> </a:t>
            </a:r>
            <a:r>
              <a:rPr lang="en-US" altLang="ko-KR" dirty="0" smtClean="0"/>
              <a:t>   </a:t>
            </a:r>
            <a:r>
              <a:rPr lang="ko-KR" altLang="en-US" dirty="0" smtClean="0"/>
              <a:t>가볍게 앓고 </a:t>
            </a:r>
            <a:r>
              <a:rPr lang="ko-KR" altLang="en-US" dirty="0"/>
              <a:t>건강이 </a:t>
            </a:r>
            <a:r>
              <a:rPr lang="ko-KR" altLang="en-US" dirty="0" smtClean="0"/>
              <a:t>회복됨</a:t>
            </a:r>
            <a:r>
              <a:rPr lang="en-US" altLang="ko-KR" dirty="0" smtClean="0"/>
              <a:t>.</a:t>
            </a:r>
            <a:endParaRPr kumimoji="1" lang="ko-KR" altLang="en-US" dirty="0"/>
          </a:p>
        </p:txBody>
      </p:sp>
      <p:pic>
        <p:nvPicPr>
          <p:cNvPr id="12" name="그림 11" descr="8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3643314"/>
            <a:ext cx="7763171" cy="2286016"/>
          </a:xfrm>
          <a:prstGeom prst="rect">
            <a:avLst/>
          </a:prstGeom>
        </p:spPr>
      </p:pic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785786" y="3000372"/>
            <a:ext cx="3000396" cy="500066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92075" indent="-92075">
              <a:spcBef>
                <a:spcPct val="20000"/>
              </a:spcBef>
              <a:buClr>
                <a:srgbClr val="3A5F72"/>
              </a:buClr>
              <a:buFont typeface="Wingdings" pitchFamily="2" charset="2"/>
              <a:buNone/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면역이 생기는 경로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29" name="Group 17"/>
          <p:cNvGrpSpPr>
            <a:grpSpLocks/>
          </p:cNvGrpSpPr>
          <p:nvPr/>
        </p:nvGrpSpPr>
        <p:grpSpPr bwMode="auto">
          <a:xfrm>
            <a:off x="1" y="188913"/>
            <a:ext cx="5715008" cy="1339850"/>
            <a:chOff x="0" y="119"/>
            <a:chExt cx="4223" cy="844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8926" name="Group 14"/>
            <p:cNvGrpSpPr>
              <a:grpSpLocks/>
            </p:cNvGrpSpPr>
            <p:nvPr/>
          </p:nvGrpSpPr>
          <p:grpSpPr bwMode="auto">
            <a:xfrm>
              <a:off x="28" y="147"/>
              <a:ext cx="4195" cy="816"/>
              <a:chOff x="0" y="119"/>
              <a:chExt cx="5556" cy="544"/>
            </a:xfrm>
            <a:grpFill/>
          </p:grpSpPr>
          <p:sp>
            <p:nvSpPr>
              <p:cNvPr id="38927" name="Oval 1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28" name="Rectangle 1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endParaRPr kumimoji="1" lang="en-US" altLang="en-US" sz="4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924" name="Group 12"/>
            <p:cNvGrpSpPr>
              <a:grpSpLocks/>
            </p:cNvGrpSpPr>
            <p:nvPr/>
          </p:nvGrpSpPr>
          <p:grpSpPr bwMode="auto">
            <a:xfrm>
              <a:off x="0" y="119"/>
              <a:ext cx="4195" cy="816"/>
              <a:chOff x="0" y="119"/>
              <a:chExt cx="5556" cy="544"/>
            </a:xfrm>
            <a:grpFill/>
          </p:grpSpPr>
          <p:sp>
            <p:nvSpPr>
              <p:cNvPr id="38917" name="Oval 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18" name="Rectangle 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r>
                  <a:rPr kumimoji="1" lang="en-US" altLang="ko-KR" sz="4000" dirty="0">
                    <a:solidFill>
                      <a:schemeClr val="bg1"/>
                    </a:solidFill>
                  </a:rPr>
                  <a:t>1 </a:t>
                </a:r>
                <a:r>
                  <a:rPr kumimoji="1" lang="ko-KR" altLang="en-US" sz="4000" dirty="0" smtClean="0">
                    <a:solidFill>
                      <a:schemeClr val="bg1"/>
                    </a:solidFill>
                  </a:rPr>
                  <a:t>건강과 건강 증진</a:t>
                </a:r>
                <a:endParaRPr kumimoji="1" lang="en-US" altLang="en-US" sz="4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1404938" y="3357563"/>
            <a:ext cx="6767512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latinLnBrk="1">
              <a:buFontTx/>
              <a:buChar char="-"/>
            </a:pPr>
            <a:r>
              <a:rPr kumimoji="1" lang="ko-KR" altLang="en-US" sz="2400" dirty="0" smtClean="0">
                <a:solidFill>
                  <a:srgbClr val="CC0000"/>
                </a:solidFill>
              </a:rPr>
              <a:t> 건강의 </a:t>
            </a:r>
            <a:r>
              <a:rPr kumimoji="1" lang="ko-KR" altLang="en-US" sz="2400" dirty="0">
                <a:solidFill>
                  <a:srgbClr val="CC0000"/>
                </a:solidFill>
              </a:rPr>
              <a:t>의미와 건강에 영향을 미치는 요인을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설명</a:t>
            </a:r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 latinLnBrk="1"/>
            <a:r>
              <a:rPr kumimoji="1" lang="en-US" altLang="ko-KR" sz="2400" dirty="0" smtClean="0">
                <a:solidFill>
                  <a:srgbClr val="CC0000"/>
                </a:solidFill>
              </a:rPr>
              <a:t> 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할 </a:t>
            </a:r>
            <a:r>
              <a:rPr kumimoji="1" lang="ko-KR" altLang="en-US" sz="2400" dirty="0">
                <a:solidFill>
                  <a:srgbClr val="CC0000"/>
                </a:solidFill>
              </a:rPr>
              <a:t>수 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</a:p>
          <a:p>
            <a:pPr algn="l" latinLnBrk="1"/>
            <a:endParaRPr kumimoji="1" lang="en-US" altLang="ko-KR" sz="2400" dirty="0">
              <a:solidFill>
                <a:srgbClr val="CC0000"/>
              </a:solidFill>
            </a:endParaRPr>
          </a:p>
          <a:p>
            <a:pPr algn="l" latinLnBrk="1">
              <a:buFontTx/>
              <a:buChar char="-"/>
            </a:pPr>
            <a:r>
              <a:rPr kumimoji="1" lang="ko-KR" altLang="en-US" sz="2400" dirty="0" smtClean="0">
                <a:solidFill>
                  <a:srgbClr val="CC0000"/>
                </a:solidFill>
              </a:rPr>
              <a:t> 건강 </a:t>
            </a:r>
            <a:r>
              <a:rPr kumimoji="1" lang="ko-KR" altLang="en-US" sz="2400" dirty="0">
                <a:solidFill>
                  <a:srgbClr val="CC0000"/>
                </a:solidFill>
              </a:rPr>
              <a:t>증진을 위해 건강 상태를 반영한 건강 목표를 </a:t>
            </a:r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 latinLnBrk="1"/>
            <a:r>
              <a:rPr kumimoji="1" lang="ko-KR" altLang="en-US" sz="2400" dirty="0">
                <a:solidFill>
                  <a:srgbClr val="CC0000"/>
                </a:solidFill>
              </a:rPr>
              <a:t>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 수립하여 </a:t>
            </a:r>
            <a:r>
              <a:rPr kumimoji="1" lang="ko-KR" altLang="en-US" sz="2400" dirty="0">
                <a:solidFill>
                  <a:srgbClr val="CC0000"/>
                </a:solidFill>
              </a:rPr>
              <a:t>실천할 수 있다</a:t>
            </a:r>
            <a:r>
              <a:rPr kumimoji="1" lang="en-US" altLang="ko-KR" sz="2400" dirty="0">
                <a:solidFill>
                  <a:srgbClr val="CC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9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000108"/>
            <a:ext cx="7058048" cy="5240066"/>
          </a:xfrm>
          <a:prstGeom prst="rect">
            <a:avLst/>
          </a:prstGeom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3714744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면역의 기능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500562" y="6405563"/>
              <a:ext cx="442915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4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질병 발생과 예방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188913"/>
            <a:ext cx="6357950" cy="1339850"/>
            <a:chOff x="0" y="119"/>
            <a:chExt cx="4223" cy="844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8" y="147"/>
              <a:ext cx="4195" cy="816"/>
              <a:chOff x="0" y="119"/>
              <a:chExt cx="5556" cy="544"/>
            </a:xfrm>
            <a:grpFill/>
          </p:grpSpPr>
          <p:sp>
            <p:nvSpPr>
              <p:cNvPr id="38927" name="Oval 1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28" name="Rectangle 1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endParaRPr kumimoji="1" lang="en-US" altLang="en-US" sz="4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0" y="119"/>
              <a:ext cx="4195" cy="816"/>
              <a:chOff x="0" y="119"/>
              <a:chExt cx="5556" cy="544"/>
            </a:xfrm>
            <a:grpFill/>
          </p:grpSpPr>
          <p:sp>
            <p:nvSpPr>
              <p:cNvPr id="38917" name="Oval 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18" name="Rectangle 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r>
                  <a:rPr kumimoji="1" lang="en-US" altLang="ko-KR" sz="4000" dirty="0" smtClean="0">
                    <a:solidFill>
                      <a:schemeClr val="bg1"/>
                    </a:solidFill>
                  </a:rPr>
                  <a:t>5 </a:t>
                </a:r>
                <a:r>
                  <a:rPr kumimoji="1" lang="ko-KR" altLang="en-US" sz="4000" dirty="0" smtClean="0">
                    <a:solidFill>
                      <a:schemeClr val="bg1"/>
                    </a:solidFill>
                  </a:rPr>
                  <a:t>신체 기관별 건강 관리</a:t>
                </a:r>
                <a:endParaRPr kumimoji="1" lang="en-US" altLang="en-US" sz="4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1404938" y="3357563"/>
            <a:ext cx="6767512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latinLnBrk="1">
              <a:buFontTx/>
              <a:buChar char="-"/>
            </a:pPr>
            <a:r>
              <a:rPr kumimoji="1" lang="ko-KR" altLang="en-US" sz="2400" dirty="0">
                <a:solidFill>
                  <a:srgbClr val="CC0000"/>
                </a:solidFill>
              </a:rPr>
              <a:t> 청소년기에 자주 발생하는 신체 기관별 질병에 </a:t>
            </a:r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 latinLnBrk="1"/>
            <a:r>
              <a:rPr kumimoji="1" lang="en-US" altLang="ko-KR" sz="2400" dirty="0">
                <a:solidFill>
                  <a:srgbClr val="CC0000"/>
                </a:solidFill>
              </a:rPr>
              <a:t> 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대해 </a:t>
            </a:r>
            <a:r>
              <a:rPr kumimoji="1" lang="ko-KR" altLang="en-US" sz="2400" dirty="0">
                <a:solidFill>
                  <a:srgbClr val="CC0000"/>
                </a:solidFill>
              </a:rPr>
              <a:t>설명할 수 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</a:p>
          <a:p>
            <a:pPr algn="l" latinLnBrk="1"/>
            <a:endParaRPr kumimoji="1" lang="en-US" altLang="ko-KR" sz="2400" dirty="0">
              <a:solidFill>
                <a:srgbClr val="CC0000"/>
              </a:solidFill>
            </a:endParaRPr>
          </a:p>
          <a:p>
            <a:pPr algn="l" latinLnBrk="1">
              <a:buFontTx/>
              <a:buChar char="-"/>
            </a:pPr>
            <a:r>
              <a:rPr kumimoji="1" lang="ko-KR" altLang="en-US" sz="2400" dirty="0">
                <a:solidFill>
                  <a:srgbClr val="CC0000"/>
                </a:solidFill>
              </a:rPr>
              <a:t> 청소년기의 질병 예방을 위한 건강 관리법을 알고</a:t>
            </a:r>
            <a:endParaRPr kumimoji="1" lang="en-US" altLang="ko-KR" sz="2400" dirty="0">
              <a:solidFill>
                <a:srgbClr val="CC0000"/>
              </a:solidFill>
            </a:endParaRPr>
          </a:p>
          <a:p>
            <a:pPr algn="l" latinLnBrk="1"/>
            <a:r>
              <a:rPr kumimoji="1" lang="en-US" altLang="ko-KR" sz="2400" dirty="0">
                <a:solidFill>
                  <a:srgbClr val="CC0000"/>
                </a:solidFill>
              </a:rPr>
              <a:t> </a:t>
            </a:r>
            <a:r>
              <a:rPr kumimoji="1" lang="ko-KR" altLang="en-US" sz="2400" dirty="0">
                <a:solidFill>
                  <a:srgbClr val="CC0000"/>
                </a:solidFill>
              </a:rPr>
              <a:t> 실천할 수 있다</a:t>
            </a:r>
            <a:r>
              <a:rPr kumimoji="1" lang="en-US" altLang="ko-KR" sz="2400" dirty="0">
                <a:solidFill>
                  <a:srgbClr val="CC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4714876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호흡기계의 이해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135179"/>
            <a:ext cx="4071966" cy="407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 flipH="1">
            <a:off x="642910" y="1643050"/>
            <a:ext cx="3714776" cy="2813044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en-US" altLang="ko-KR" sz="2400" dirty="0" smtClean="0"/>
              <a:t>• </a:t>
            </a:r>
            <a:r>
              <a:rPr lang="ko-KR" altLang="en-US" sz="2400" dirty="0" smtClean="0"/>
              <a:t>신체의 활동에 필요한 </a:t>
            </a:r>
            <a:endParaRPr lang="en-US" altLang="ko-KR" sz="2400" dirty="0" smtClean="0"/>
          </a:p>
          <a:p>
            <a:pPr algn="l"/>
            <a:r>
              <a:rPr lang="en-US" altLang="ko-KR" sz="2400" dirty="0" smtClean="0"/>
              <a:t>    </a:t>
            </a:r>
            <a:r>
              <a:rPr lang="ko-KR" altLang="en-US" sz="2400" dirty="0" smtClean="0"/>
              <a:t>산소를 공급하고 </a:t>
            </a:r>
            <a:endParaRPr lang="en-US" altLang="ko-KR" sz="2400" dirty="0" smtClean="0"/>
          </a:p>
          <a:p>
            <a:pPr algn="l"/>
            <a:r>
              <a:rPr lang="en-US" altLang="ko-KR" sz="2400" dirty="0" smtClean="0"/>
              <a:t>    </a:t>
            </a:r>
            <a:r>
              <a:rPr lang="ko-KR" altLang="en-US" sz="2400" dirty="0" smtClean="0"/>
              <a:t>노폐물인 이산화탄소를</a:t>
            </a:r>
            <a:endParaRPr lang="en-US" altLang="ko-KR" sz="2400" dirty="0" smtClean="0"/>
          </a:p>
          <a:p>
            <a:pPr algn="l"/>
            <a:r>
              <a:rPr lang="en-US" altLang="ko-KR" sz="2400" dirty="0" smtClean="0"/>
              <a:t>  </a:t>
            </a:r>
            <a:r>
              <a:rPr lang="ko-KR" altLang="en-US" sz="2400" dirty="0" smtClean="0"/>
              <a:t>  배출하는 호흡을 담당</a:t>
            </a:r>
            <a:endParaRPr lang="en-US" altLang="ko-KR" sz="2400" dirty="0" smtClean="0"/>
          </a:p>
          <a:p>
            <a:pPr algn="l"/>
            <a:r>
              <a:rPr lang="en-US" altLang="ko-KR" sz="2400" dirty="0" smtClean="0"/>
              <a:t>• </a:t>
            </a:r>
            <a:r>
              <a:rPr lang="ko-KR" altLang="en-US" sz="2400" dirty="0" smtClean="0"/>
              <a:t>호흡은 뇌의 호흡 중추인</a:t>
            </a:r>
            <a:endParaRPr lang="en-US" altLang="ko-KR" sz="2400" dirty="0" smtClean="0"/>
          </a:p>
          <a:p>
            <a:pPr algn="l"/>
            <a:r>
              <a:rPr lang="en-US" altLang="ko-KR" sz="2400" dirty="0" smtClean="0"/>
              <a:t>   </a:t>
            </a:r>
            <a:r>
              <a:rPr lang="ko-KR" altLang="en-US" sz="2400" dirty="0" smtClean="0"/>
              <a:t> 연수에 의해 조절됨</a:t>
            </a:r>
            <a:r>
              <a:rPr lang="en-US" altLang="ko-KR" sz="2400" dirty="0" smtClean="0"/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4143372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호흡기계 질환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857250" y="1400161"/>
            <a:ext cx="1828800" cy="676275"/>
          </a:xfrm>
          <a:prstGeom prst="rect">
            <a:avLst/>
          </a:prstGeom>
          <a:solidFill>
            <a:srgbClr val="FFCCCC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비염</a:t>
            </a:r>
            <a:endParaRPr lang="ko-KR" altLang="en-US" dirty="0">
              <a:cs typeface="Arial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987676" y="1428736"/>
            <a:ext cx="5256213" cy="646113"/>
          </a:xfrm>
          <a:prstGeom prst="rect">
            <a:avLst/>
          </a:prstGeom>
          <a:solidFill>
            <a:srgbClr val="FFCCCC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콧속 점막에 염증이 생기는 질환이다</a:t>
            </a:r>
            <a:r>
              <a:rPr lang="en-US" altLang="ko-KR" sz="1600" dirty="0" smtClean="0"/>
              <a:t>.</a:t>
            </a:r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재채기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콧물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코 막힘 등</a:t>
            </a:r>
            <a:endParaRPr lang="ko-KR" altLang="en-US" sz="1600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57250" y="2213873"/>
            <a:ext cx="1828800" cy="676275"/>
          </a:xfrm>
          <a:prstGeom prst="rect">
            <a:avLst/>
          </a:prstGeom>
          <a:solidFill>
            <a:srgbClr val="FFC0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err="1" smtClean="0"/>
              <a:t>부비동염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축농증</a:t>
            </a:r>
            <a:r>
              <a:rPr lang="en-US" altLang="ko-KR" dirty="0" smtClean="0"/>
              <a:t>)</a:t>
            </a:r>
            <a:endParaRPr lang="ko-KR" altLang="en-US" dirty="0">
              <a:cs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987676" y="2242448"/>
            <a:ext cx="5256213" cy="646113"/>
          </a:xfrm>
          <a:prstGeom prst="rect">
            <a:avLst/>
          </a:prstGeom>
          <a:solidFill>
            <a:srgbClr val="FFC0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염증으로 인한 누런 콧물이 </a:t>
            </a:r>
            <a:r>
              <a:rPr lang="ko-KR" altLang="en-US" sz="1600" dirty="0" err="1" smtClean="0"/>
              <a:t>부비동에</a:t>
            </a:r>
            <a:r>
              <a:rPr lang="ko-KR" altLang="en-US" sz="1600" dirty="0" smtClean="0"/>
              <a:t> 고여 있는 상태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두통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콧물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코 막힘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부비동의</a:t>
            </a:r>
            <a:r>
              <a:rPr lang="ko-KR" altLang="en-US" sz="1600" dirty="0" smtClean="0"/>
              <a:t> 통증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집중력 감퇴 등</a:t>
            </a:r>
            <a:endParaRPr lang="ko-KR" altLang="en-US" sz="1600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857250" y="3038471"/>
            <a:ext cx="1828800" cy="676275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편도선염</a:t>
            </a:r>
            <a:endParaRPr lang="ko-KR" altLang="en-US" dirty="0">
              <a:cs typeface="Arial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987676" y="3067046"/>
            <a:ext cx="5256213" cy="646113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편도선에 생기는 염증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39~40</a:t>
            </a:r>
            <a:r>
              <a:rPr lang="ko-KR" altLang="en-US" sz="1600" dirty="0" smtClean="0"/>
              <a:t>℃의 고열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두통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인후통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근육통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피로감 등</a:t>
            </a:r>
            <a:endParaRPr lang="ko-KR" altLang="en-US" sz="1600" dirty="0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857250" y="3841297"/>
            <a:ext cx="1828800" cy="676275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기관지염</a:t>
            </a:r>
            <a:endParaRPr lang="ko-KR" altLang="en-US" dirty="0"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3000364" y="3869872"/>
            <a:ext cx="5256213" cy="646113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기관지에 염증이 생기는 질환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반복되는 기침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가래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쌕쌕거림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호흡 곤란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발열 등</a:t>
            </a:r>
            <a:endParaRPr lang="ko-KR" altLang="en-US" sz="1600" dirty="0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857250" y="4627115"/>
            <a:ext cx="1828800" cy="676275"/>
          </a:xfrm>
          <a:prstGeom prst="rect">
            <a:avLst/>
          </a:prstGeom>
          <a:solidFill>
            <a:srgbClr val="CCCC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폐렴</a:t>
            </a:r>
            <a:endParaRPr lang="ko-KR" altLang="en-US" dirty="0">
              <a:cs typeface="Arial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2987676" y="4655690"/>
            <a:ext cx="5256213" cy="646113"/>
          </a:xfrm>
          <a:prstGeom prst="rect">
            <a:avLst/>
          </a:prstGeom>
          <a:solidFill>
            <a:srgbClr val="CCCC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폐에 염증이 생기는 질환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발열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심한 기침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호흡 곤란 등</a:t>
            </a:r>
            <a:endParaRPr lang="ko-KR" altLang="en-US" sz="1600" dirty="0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857250" y="5412933"/>
            <a:ext cx="1828800" cy="676275"/>
          </a:xfrm>
          <a:prstGeom prst="rect">
            <a:avLst/>
          </a:prstGeom>
          <a:solidFill>
            <a:srgbClr val="DDDDDD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err="1" smtClean="0"/>
              <a:t>인후두염</a:t>
            </a:r>
            <a:endParaRPr lang="ko-KR" altLang="en-US" dirty="0">
              <a:cs typeface="Arial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2987676" y="5441508"/>
            <a:ext cx="5256213" cy="646113"/>
          </a:xfrm>
          <a:prstGeom prst="rect">
            <a:avLst/>
          </a:prstGeom>
          <a:solidFill>
            <a:srgbClr val="DDDDDD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바이러스나 세균에 의해 </a:t>
            </a:r>
            <a:r>
              <a:rPr lang="ko-KR" altLang="en-US" sz="1600" dirty="0" err="1" smtClean="0"/>
              <a:t>인후두에</a:t>
            </a:r>
            <a:r>
              <a:rPr lang="ko-KR" altLang="en-US" sz="1600" dirty="0" smtClean="0"/>
              <a:t> 염증이 생기는 질환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발열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식욕 감퇴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인후통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기침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쉰 목소리 등</a:t>
            </a:r>
            <a:endParaRPr lang="ko-KR" altLang="en-US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0" name="AutoShape 8"/>
          <p:cNvSpPr>
            <a:spLocks noChangeArrowheads="1"/>
          </p:cNvSpPr>
          <p:nvPr/>
        </p:nvSpPr>
        <p:spPr bwMode="auto">
          <a:xfrm flipH="1">
            <a:off x="642910" y="1643050"/>
            <a:ext cx="4000528" cy="321471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en-US" altLang="ko-KR" sz="2400" dirty="0" smtClean="0"/>
              <a:t>•</a:t>
            </a:r>
            <a:r>
              <a:rPr lang="ko-KR" altLang="en-US" sz="2400" dirty="0" smtClean="0"/>
              <a:t>우리가 섭취한 음식물 </a:t>
            </a:r>
            <a:endParaRPr lang="en-US" altLang="ko-KR" sz="2400" dirty="0" smtClean="0"/>
          </a:p>
          <a:p>
            <a:pPr algn="l"/>
            <a:r>
              <a:rPr lang="en-US" altLang="ko-KR" sz="2400" dirty="0" smtClean="0"/>
              <a:t>   </a:t>
            </a:r>
            <a:r>
              <a:rPr lang="ko-KR" altLang="en-US" sz="2400" dirty="0" smtClean="0"/>
              <a:t>속의 영양소를 몸 속으로</a:t>
            </a:r>
            <a:endParaRPr lang="en-US" altLang="ko-KR" sz="2400" dirty="0" smtClean="0"/>
          </a:p>
          <a:p>
            <a:pPr algn="l"/>
            <a:r>
              <a:rPr lang="en-US" altLang="ko-KR" sz="2400" dirty="0" smtClean="0"/>
              <a:t>   </a:t>
            </a:r>
            <a:r>
              <a:rPr lang="ko-KR" altLang="en-US" sz="2400" dirty="0" smtClean="0"/>
              <a:t>흡수하기 위해 작게 분해</a:t>
            </a:r>
            <a:endParaRPr lang="en-US" altLang="ko-KR" sz="2400" dirty="0" smtClean="0"/>
          </a:p>
          <a:p>
            <a:pPr algn="l"/>
            <a:r>
              <a:rPr lang="en-US" altLang="ko-KR" sz="2400" dirty="0" smtClean="0"/>
              <a:t>   </a:t>
            </a:r>
            <a:r>
              <a:rPr lang="ko-KR" altLang="en-US" sz="2400" dirty="0" smtClean="0"/>
              <a:t>하는 과정을 소화라 함</a:t>
            </a:r>
            <a:r>
              <a:rPr lang="en-US" altLang="ko-KR" sz="2400" dirty="0" smtClean="0"/>
              <a:t>.</a:t>
            </a:r>
          </a:p>
          <a:p>
            <a:pPr algn="l"/>
            <a:r>
              <a:rPr lang="ko-KR" altLang="en-US" sz="2400" dirty="0" smtClean="0"/>
              <a:t> </a:t>
            </a:r>
            <a:r>
              <a:rPr lang="en-US" altLang="ko-KR" sz="2400" dirty="0" smtClean="0"/>
              <a:t>•</a:t>
            </a:r>
            <a:r>
              <a:rPr lang="ko-KR" altLang="en-US" sz="2400" dirty="0" smtClean="0"/>
              <a:t>소화기계에는 입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식도</a:t>
            </a:r>
            <a:r>
              <a:rPr lang="en-US" altLang="ko-KR" sz="2400" dirty="0" smtClean="0"/>
              <a:t>, </a:t>
            </a:r>
          </a:p>
          <a:p>
            <a:pPr algn="l"/>
            <a:r>
              <a:rPr lang="en-US" altLang="ko-KR" sz="2400" dirty="0" smtClean="0"/>
              <a:t>    </a:t>
            </a:r>
            <a:r>
              <a:rPr lang="ko-KR" altLang="en-US" sz="2400" dirty="0" smtClean="0"/>
              <a:t>위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십이지장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소장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대장</a:t>
            </a:r>
            <a:r>
              <a:rPr lang="en-US" altLang="ko-KR" sz="2400" dirty="0" smtClean="0"/>
              <a:t>,</a:t>
            </a:r>
          </a:p>
          <a:p>
            <a:pPr algn="l"/>
            <a:r>
              <a:rPr lang="en-US" altLang="ko-KR" sz="2400" dirty="0" smtClean="0"/>
              <a:t>    </a:t>
            </a:r>
            <a:r>
              <a:rPr lang="ko-KR" altLang="en-US" sz="2400" dirty="0" smtClean="0"/>
              <a:t>항문</a:t>
            </a:r>
            <a:r>
              <a:rPr lang="en-US" altLang="ko-KR" sz="2400" dirty="0" smtClean="0"/>
              <a:t> </a:t>
            </a:r>
            <a:r>
              <a:rPr lang="ko-KR" altLang="en-US" sz="2400" dirty="0" smtClean="0"/>
              <a:t>등이 있음</a:t>
            </a:r>
            <a:r>
              <a:rPr lang="en-US" altLang="ko-KR" sz="2400" dirty="0" smtClean="0"/>
              <a:t>.</a:t>
            </a:r>
          </a:p>
        </p:txBody>
      </p: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0" y="188913"/>
            <a:ext cx="4714876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소화기계의 이해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571480"/>
            <a:ext cx="3450666" cy="560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0" y="188913"/>
            <a:ext cx="4143372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소화기계 증상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57250" y="1400161"/>
            <a:ext cx="1828800" cy="676275"/>
          </a:xfrm>
          <a:prstGeom prst="rect">
            <a:avLst/>
          </a:prstGeom>
          <a:solidFill>
            <a:srgbClr val="FFCCCC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>
                <a:cs typeface="Arial" charset="0"/>
              </a:rPr>
              <a:t>복통</a:t>
            </a:r>
            <a:endParaRPr lang="ko-KR" altLang="en-US" dirty="0">
              <a:cs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987676" y="1428736"/>
            <a:ext cx="5256213" cy="646113"/>
          </a:xfrm>
          <a:prstGeom prst="rect">
            <a:avLst/>
          </a:prstGeom>
          <a:solidFill>
            <a:srgbClr val="FFCCCC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ko-KR" altLang="en-US" sz="1600" dirty="0" smtClean="0"/>
              <a:t>소화기 질환에서 볼 수 있는 중요한 증상으로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통증 부위에 </a:t>
            </a:r>
            <a:endParaRPr lang="en-US" altLang="ko-KR" sz="1600" dirty="0" smtClean="0"/>
          </a:p>
          <a:p>
            <a:pPr algn="l"/>
            <a:r>
              <a:rPr lang="ko-KR" altLang="en-US" sz="1600" dirty="0" smtClean="0"/>
              <a:t>따라 진단이 가능</a:t>
            </a:r>
            <a:endParaRPr lang="ko-KR" altLang="en-US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365688"/>
            <a:ext cx="8358246" cy="384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0" y="188913"/>
            <a:ext cx="4143372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소화기계 증상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85786" y="1357298"/>
            <a:ext cx="1918288" cy="991979"/>
          </a:xfrm>
          <a:prstGeom prst="rect">
            <a:avLst/>
          </a:prstGeom>
          <a:solidFill>
            <a:srgbClr val="FFC0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속 쓰림</a:t>
            </a:r>
            <a:endParaRPr lang="ko-KR" altLang="en-US" dirty="0"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916212" y="1385873"/>
            <a:ext cx="5513414" cy="947737"/>
          </a:xfrm>
          <a:prstGeom prst="rect">
            <a:avLst/>
          </a:prstGeom>
          <a:solidFill>
            <a:srgbClr val="FFC0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역류성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식도염인</a:t>
            </a:r>
            <a:r>
              <a:rPr lang="ko-KR" altLang="en-US" sz="1600" dirty="0" smtClean="0"/>
              <a:t> 경우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가슴 부위에 통증</a:t>
            </a:r>
            <a:r>
              <a:rPr lang="en-US" altLang="ko-KR" sz="1600" dirty="0" smtClean="0"/>
              <a:t> </a:t>
            </a:r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 위궤양인 경우는 식후에 속 쓰림이 나타나나</a:t>
            </a:r>
            <a:r>
              <a:rPr lang="en-US" altLang="ko-KR" sz="1600" dirty="0" smtClean="0"/>
              <a:t>, </a:t>
            </a:r>
          </a:p>
          <a:p>
            <a:pPr algn="l"/>
            <a:r>
              <a:rPr lang="en-US" altLang="ko-KR" sz="1600" dirty="0" smtClean="0"/>
              <a:t>    </a:t>
            </a:r>
            <a:r>
              <a:rPr lang="ko-KR" altLang="en-US" sz="1600" dirty="0" smtClean="0"/>
              <a:t>십이지장 궤양인 경우는 공복 시에 속 쓰림이 나타남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85786" y="2500306"/>
            <a:ext cx="1918288" cy="991979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>
                <a:cs typeface="Arial" charset="0"/>
              </a:rPr>
              <a:t>소화 불량</a:t>
            </a:r>
            <a:endParaRPr lang="ko-KR" altLang="en-US" dirty="0">
              <a:cs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916212" y="2528881"/>
            <a:ext cx="5513414" cy="947737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상복부</a:t>
            </a:r>
            <a:r>
              <a:rPr lang="ko-KR" altLang="en-US" sz="1600" dirty="0" smtClean="0"/>
              <a:t> 불쾌감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 팽만감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 메스꺼움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구토 및 답답함을 느낌</a:t>
            </a:r>
            <a:r>
              <a:rPr lang="en-US" altLang="ko-KR" sz="1600" dirty="0" smtClean="0"/>
              <a:t>.</a:t>
            </a:r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 속 쓰림 증상을 동반</a:t>
            </a:r>
            <a:endParaRPr lang="ko-KR" altLang="en-US" sz="1600" dirty="0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85786" y="3651467"/>
            <a:ext cx="1918288" cy="991979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변비</a:t>
            </a:r>
            <a:endParaRPr lang="ko-KR" altLang="en-US" dirty="0">
              <a:cs typeface="Arial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2928900" y="3680042"/>
            <a:ext cx="5513414" cy="947737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 단단하고 건조한 변을 보는 것으로 배변 시 통증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팽만감</a:t>
            </a:r>
            <a:r>
              <a:rPr lang="en-US" altLang="ko-KR" sz="1600" dirty="0" smtClean="0"/>
              <a:t>, </a:t>
            </a:r>
          </a:p>
          <a:p>
            <a:pPr algn="l"/>
            <a:r>
              <a:rPr lang="en-US" altLang="ko-KR" sz="1600" dirty="0" smtClean="0"/>
              <a:t>    </a:t>
            </a:r>
            <a:r>
              <a:rPr lang="ko-KR" altLang="en-US" sz="1600" dirty="0" smtClean="0"/>
              <a:t>메스꺼움이 동반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 항문 주위에 작은 상처가 나면 소량의 피가 묻어 나올 수 있음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85786" y="4786322"/>
            <a:ext cx="1918288" cy="991979"/>
          </a:xfrm>
          <a:prstGeom prst="rect">
            <a:avLst/>
          </a:prstGeom>
          <a:solidFill>
            <a:srgbClr val="CCCC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설사</a:t>
            </a:r>
            <a:endParaRPr lang="ko-KR" altLang="en-US" dirty="0">
              <a:cs typeface="Arial" charset="0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2916212" y="4814897"/>
            <a:ext cx="5513414" cy="947737"/>
          </a:xfrm>
          <a:prstGeom prst="rect">
            <a:avLst/>
          </a:prstGeom>
          <a:solidFill>
            <a:srgbClr val="CCCC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 장 속에 있는 오염된 음식물을 빨리 내보내어 몸을 보호하기 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    </a:t>
            </a:r>
            <a:r>
              <a:rPr lang="ko-KR" altLang="en-US" sz="1600" dirty="0" smtClean="0"/>
              <a:t>위한 작용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 설사가  계속되면 탈수 현상으로 인해 생명에 지장을 줌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0" y="188913"/>
            <a:ext cx="4714876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구강 구조의 이해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AutoShape 8"/>
          <p:cNvSpPr>
            <a:spLocks noChangeArrowheads="1"/>
          </p:cNvSpPr>
          <p:nvPr/>
        </p:nvSpPr>
        <p:spPr bwMode="auto">
          <a:xfrm flipH="1">
            <a:off x="714348" y="1357298"/>
            <a:ext cx="7643866" cy="107157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en-US" altLang="ko-KR" sz="2400" dirty="0" smtClean="0"/>
              <a:t>•</a:t>
            </a:r>
            <a:r>
              <a:rPr lang="ko-KR" altLang="en-US" sz="2400" dirty="0" smtClean="0"/>
              <a:t> 구강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입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은 음식물을 섭취하는 데 중심 역할을 함</a:t>
            </a:r>
            <a:r>
              <a:rPr lang="en-US" altLang="ko-KR" sz="2400" dirty="0" smtClean="0"/>
              <a:t>.</a:t>
            </a:r>
          </a:p>
          <a:p>
            <a:pPr algn="l"/>
            <a:r>
              <a:rPr lang="en-US" altLang="ko-KR" sz="2400" dirty="0" smtClean="0"/>
              <a:t>•</a:t>
            </a:r>
            <a:r>
              <a:rPr lang="ko-KR" altLang="en-US" sz="2400" dirty="0" smtClean="0"/>
              <a:t> 소화 작용이나 발음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호흡에도 중요한 역할을 함</a:t>
            </a:r>
            <a:r>
              <a:rPr lang="en-US" altLang="ko-KR" sz="2400" dirty="0" smtClean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786058"/>
            <a:ext cx="76581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071678"/>
            <a:ext cx="5357850" cy="183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643446"/>
            <a:ext cx="5357850" cy="17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0" y="188913"/>
            <a:ext cx="3357554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구강 질환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85786" y="1214422"/>
            <a:ext cx="1918288" cy="867365"/>
          </a:xfrm>
          <a:prstGeom prst="rect">
            <a:avLst/>
          </a:prstGeom>
          <a:solidFill>
            <a:srgbClr val="FFC0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>
                <a:cs typeface="Arial" charset="0"/>
              </a:rPr>
              <a:t>치아 </a:t>
            </a:r>
            <a:r>
              <a:rPr lang="ko-KR" altLang="en-US" dirty="0" err="1" smtClean="0">
                <a:cs typeface="Arial" charset="0"/>
              </a:rPr>
              <a:t>우식증</a:t>
            </a:r>
            <a:endParaRPr lang="ko-KR" altLang="en-US" dirty="0">
              <a:cs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916212" y="1242997"/>
            <a:ext cx="5513414" cy="828681"/>
          </a:xfrm>
          <a:prstGeom prst="rect">
            <a:avLst/>
          </a:prstGeom>
          <a:solidFill>
            <a:srgbClr val="FFC0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세균이 당을 분해하여 만든 산에 의해서 치아 표면이 부식돼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  </a:t>
            </a:r>
            <a:r>
              <a:rPr lang="ko-KR" altLang="en-US" sz="1600" dirty="0" smtClean="0"/>
              <a:t> 파괴되는 질환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치통이 있고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심해지면 볼이 붓고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열이 남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85786" y="3929066"/>
            <a:ext cx="1918288" cy="751979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>
                <a:cs typeface="Arial" charset="0"/>
              </a:rPr>
              <a:t>치주 질환</a:t>
            </a:r>
            <a:endParaRPr lang="ko-KR" altLang="en-US" dirty="0">
              <a:cs typeface="Arial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2916212" y="3957640"/>
            <a:ext cx="5513414" cy="718441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지나친 치태나 치석에 의해 잇몸에 염증이 생기는 질환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염증으로 인해 </a:t>
            </a:r>
            <a:r>
              <a:rPr lang="ko-KR" altLang="en-US" sz="1600" dirty="0" err="1" smtClean="0"/>
              <a:t>잇몸뼈까지</a:t>
            </a:r>
            <a:r>
              <a:rPr lang="ko-KR" altLang="en-US" sz="1600" dirty="0" smtClean="0"/>
              <a:t> 파괴되면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치아를 뽑아야 함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0" y="188913"/>
            <a:ext cx="3357554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구강 질환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85785" y="1461744"/>
            <a:ext cx="1943153" cy="1395752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err="1" smtClean="0"/>
              <a:t>구내염</a:t>
            </a:r>
            <a:endParaRPr lang="ko-KR" altLang="en-US" dirty="0">
              <a:cs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916212" y="1508327"/>
            <a:ext cx="5584878" cy="1333502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영양 상태가 불량하거나 체력이 소모되어 저항력이 약해지거나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    </a:t>
            </a:r>
            <a:r>
              <a:rPr lang="ko-KR" altLang="en-US" sz="1600" dirty="0" smtClean="0"/>
              <a:t>입안에 상처가 생겨 입안 점막에 염증이 생기는 질환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구강 점막에 물집과 궤양 등이 생기고 통증이 심하다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785785" y="3000372"/>
            <a:ext cx="1943153" cy="1395752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입 냄새</a:t>
            </a:r>
            <a:endParaRPr lang="ko-KR" altLang="en-US" dirty="0">
              <a:cs typeface="Arial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928900" y="3046955"/>
            <a:ext cx="5584878" cy="1333502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입에서 나는 불쾌한 냄새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구강 내 원인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혀 위의 </a:t>
            </a:r>
            <a:r>
              <a:rPr lang="ko-KR" altLang="en-US" sz="1600" dirty="0" err="1" smtClean="0"/>
              <a:t>설태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잇몸 염증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침 분비가 적은 경우 등</a:t>
            </a:r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구강 외 원인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코나 편도선 및 인두의 문제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식도나 위에서 냄새</a:t>
            </a:r>
          </a:p>
          <a:p>
            <a:pPr algn="l"/>
            <a:r>
              <a:rPr lang="ko-KR" altLang="en-US" sz="1600" dirty="0" smtClean="0"/>
              <a:t>   가 올라오는 경우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기관지나 폐에서 냄새가 유발되는 경우 등</a:t>
            </a:r>
            <a:endParaRPr lang="ko-KR" altLang="en-US" sz="1600" dirty="0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5785" y="4605016"/>
            <a:ext cx="1943153" cy="1395752"/>
          </a:xfrm>
          <a:prstGeom prst="rect">
            <a:avLst/>
          </a:prstGeom>
          <a:solidFill>
            <a:srgbClr val="CCCC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>
                <a:cs typeface="Arial" charset="0"/>
              </a:rPr>
              <a:t>부정 교합</a:t>
            </a:r>
            <a:endParaRPr lang="ko-KR" altLang="en-US" dirty="0"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916212" y="4651599"/>
            <a:ext cx="3656052" cy="1333502"/>
          </a:xfrm>
          <a:prstGeom prst="rect">
            <a:avLst/>
          </a:prstGeom>
          <a:solidFill>
            <a:srgbClr val="CCCC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ko-KR" altLang="en-US" sz="1600" dirty="0" smtClean="0"/>
              <a:t>치아가 가지런하지 못하거나 입을 다물</a:t>
            </a:r>
            <a:endParaRPr lang="en-US" altLang="ko-KR" sz="1600" dirty="0" smtClean="0"/>
          </a:p>
          <a:p>
            <a:pPr algn="l"/>
            <a:r>
              <a:rPr lang="ko-KR" altLang="en-US" sz="1600" dirty="0" smtClean="0"/>
              <a:t> 때 아래윗니가 잘 맞지 않는 상태</a:t>
            </a:r>
            <a:endParaRPr lang="ko-KR" altLang="en-US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6066" y="4572008"/>
            <a:ext cx="22479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0" y="188913"/>
            <a:ext cx="3428992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건강이란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755650" y="1341438"/>
            <a:ext cx="1007763" cy="1142906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건강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 flipH="1">
            <a:off x="1898076" y="1341438"/>
            <a:ext cx="6777611" cy="1158868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sz="2200" dirty="0"/>
              <a:t>건강한 몸과 마음을 가지고 주변 환경에 잘 적응하고</a:t>
            </a:r>
            <a:r>
              <a:rPr lang="en-US" altLang="ko-KR" sz="2200" dirty="0"/>
              <a:t>, </a:t>
            </a:r>
            <a:endParaRPr lang="en-US" altLang="ko-KR" sz="2200" dirty="0" smtClean="0"/>
          </a:p>
          <a:p>
            <a:pPr algn="l"/>
            <a:r>
              <a:rPr lang="ko-KR" altLang="en-US" sz="2200" dirty="0" smtClean="0"/>
              <a:t>다른 사람과 조화롭게 생활하며</a:t>
            </a:r>
            <a:r>
              <a:rPr lang="en-US" altLang="ko-KR" sz="2200" dirty="0" smtClean="0"/>
              <a:t>, </a:t>
            </a:r>
            <a:r>
              <a:rPr lang="ko-KR" altLang="en-US" sz="2200" dirty="0" smtClean="0"/>
              <a:t>개인의 잠재 능력을 </a:t>
            </a:r>
            <a:endParaRPr lang="en-US" altLang="ko-KR" sz="2200" dirty="0" smtClean="0"/>
          </a:p>
          <a:p>
            <a:pPr algn="l"/>
            <a:r>
              <a:rPr lang="ko-KR" altLang="en-US" sz="2200" dirty="0" smtClean="0"/>
              <a:t>최대한 발휘할 수 있는 상태</a:t>
            </a:r>
            <a:endParaRPr kumimoji="1" lang="ko-KR" altLang="en-US" sz="2200" dirty="0"/>
          </a:p>
        </p:txBody>
      </p:sp>
      <p:grpSp>
        <p:nvGrpSpPr>
          <p:cNvPr id="12" name="그룹 11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10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4500562" y="6405563"/>
              <a:ext cx="4500594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</a:t>
              </a: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1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건강과 건강 증진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13" name="그림 12" descr="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2753393"/>
            <a:ext cx="6858016" cy="331881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0" y="188913"/>
            <a:ext cx="4714876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감각 기계의 이해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AutoShape 8"/>
          <p:cNvSpPr>
            <a:spLocks noChangeArrowheads="1"/>
          </p:cNvSpPr>
          <p:nvPr/>
        </p:nvSpPr>
        <p:spPr bwMode="auto">
          <a:xfrm flipH="1">
            <a:off x="642910" y="1643050"/>
            <a:ext cx="7858180" cy="1143008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en-US" altLang="ko-KR" sz="2400" dirty="0" smtClean="0"/>
              <a:t>•</a:t>
            </a:r>
            <a:r>
              <a:rPr lang="ko-KR" altLang="en-US" sz="2400" dirty="0" smtClean="0"/>
              <a:t>온도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통증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압력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접촉 등의 감각을 수용하는 기관</a:t>
            </a:r>
            <a:endParaRPr lang="en-US" altLang="ko-KR" sz="2400" dirty="0" smtClean="0"/>
          </a:p>
          <a:p>
            <a:pPr algn="l"/>
            <a:r>
              <a:rPr lang="en-US" altLang="ko-KR" sz="2400" dirty="0" smtClean="0"/>
              <a:t>•</a:t>
            </a:r>
            <a:r>
              <a:rPr lang="ko-KR" altLang="en-US" sz="2400" dirty="0" smtClean="0"/>
              <a:t>피부의 일반 감각 기관과 눈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시각</a:t>
            </a:r>
            <a:r>
              <a:rPr lang="en-US" altLang="ko-KR" sz="2400" dirty="0" smtClean="0"/>
              <a:t>), </a:t>
            </a:r>
            <a:r>
              <a:rPr lang="ko-KR" altLang="en-US" sz="2400" dirty="0" smtClean="0"/>
              <a:t>귀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청각</a:t>
            </a:r>
            <a:r>
              <a:rPr lang="en-US" altLang="ko-KR" sz="2400" dirty="0" smtClean="0"/>
              <a:t>), </a:t>
            </a:r>
            <a:r>
              <a:rPr lang="ko-KR" altLang="en-US" sz="2400" dirty="0" smtClean="0"/>
              <a:t>코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후각</a:t>
            </a:r>
            <a:r>
              <a:rPr lang="en-US" altLang="ko-KR" sz="2400" dirty="0" smtClean="0"/>
              <a:t>), </a:t>
            </a:r>
          </a:p>
          <a:p>
            <a:pPr algn="l"/>
            <a:r>
              <a:rPr lang="en-US" altLang="ko-KR" sz="2400" dirty="0" smtClean="0"/>
              <a:t>   </a:t>
            </a:r>
            <a:r>
              <a:rPr lang="ko-KR" altLang="en-US" sz="2400" dirty="0" smtClean="0"/>
              <a:t>입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미각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과 같은 특수 감각 기관이 있음</a:t>
            </a:r>
            <a:r>
              <a:rPr lang="en-US" altLang="ko-KR" sz="2400" dirty="0" smtClean="0"/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214686"/>
            <a:ext cx="8501122" cy="269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0" y="188913"/>
            <a:ext cx="4714876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감각 기계의 이해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857249" y="1400162"/>
            <a:ext cx="1839307" cy="897274"/>
          </a:xfrm>
          <a:prstGeom prst="rect">
            <a:avLst/>
          </a:prstGeom>
          <a:solidFill>
            <a:srgbClr val="FFCCCC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알레르기성</a:t>
            </a:r>
          </a:p>
          <a:p>
            <a:r>
              <a:rPr lang="ko-KR" altLang="en-US" dirty="0" smtClean="0"/>
              <a:t>결막염</a:t>
            </a:r>
            <a:endParaRPr lang="ko-KR" altLang="en-US" dirty="0">
              <a:cs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987676" y="1428737"/>
            <a:ext cx="5286412" cy="857256"/>
          </a:xfrm>
          <a:prstGeom prst="rect">
            <a:avLst/>
          </a:prstGeom>
          <a:solidFill>
            <a:srgbClr val="FFCCCC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알레르기성 비염과 같이 </a:t>
            </a:r>
            <a:r>
              <a:rPr lang="ko-KR" altLang="en-US" sz="1600" dirty="0" err="1" smtClean="0"/>
              <a:t>알레르기원에</a:t>
            </a:r>
            <a:r>
              <a:rPr lang="ko-KR" altLang="en-US" sz="1600" dirty="0" smtClean="0"/>
              <a:t> 의해 발생하는 질환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눈물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충혈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이물감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눈부심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시력 저하 등</a:t>
            </a:r>
            <a:endParaRPr lang="ko-KR" altLang="en-US" sz="1600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857249" y="2476858"/>
            <a:ext cx="1839307" cy="822500"/>
          </a:xfrm>
          <a:prstGeom prst="rect">
            <a:avLst/>
          </a:prstGeom>
          <a:solidFill>
            <a:srgbClr val="FFC0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외이도염</a:t>
            </a:r>
            <a:endParaRPr lang="ko-KR" altLang="en-US" dirty="0">
              <a:cs typeface="Arial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928926" y="2500307"/>
            <a:ext cx="5286412" cy="785817"/>
          </a:xfrm>
          <a:prstGeom prst="rect">
            <a:avLst/>
          </a:prstGeom>
          <a:solidFill>
            <a:srgbClr val="FFC0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err="1" smtClean="0"/>
              <a:t>외이도에</a:t>
            </a:r>
            <a:r>
              <a:rPr lang="ko-KR" altLang="en-US" sz="1600" dirty="0" smtClean="0"/>
              <a:t> 염증이 생겼거나 세균에 감염된 질환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통증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가려움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귀가 꽉 찬 느낌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외이도의 부종 등</a:t>
            </a:r>
            <a:endParaRPr lang="ko-KR" altLang="en-US" sz="1600" dirty="0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857249" y="3601991"/>
            <a:ext cx="1839307" cy="1041455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아토피</a:t>
            </a:r>
          </a:p>
          <a:p>
            <a:r>
              <a:rPr lang="ko-KR" altLang="en-US" dirty="0" smtClean="0"/>
              <a:t>피부염</a:t>
            </a:r>
            <a:endParaRPr lang="ko-KR" altLang="en-US" dirty="0"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987676" y="3630567"/>
            <a:ext cx="5286412" cy="995006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환경적인 요인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유전적인 요인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면역학적 반응 등으로 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   </a:t>
            </a:r>
            <a:r>
              <a:rPr lang="ko-KR" altLang="en-US" sz="1600" dirty="0" smtClean="0"/>
              <a:t>발생하는 피부 질환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붉은 반점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가려움증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피부가 건조하고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두꺼워짐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857249" y="4834311"/>
            <a:ext cx="1839307" cy="1166457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여드름</a:t>
            </a:r>
            <a:endParaRPr lang="ko-KR" altLang="en-US" dirty="0">
              <a:cs typeface="Arial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000364" y="4862886"/>
            <a:ext cx="5286412" cy="1114433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피지가 모공 밖으로 빠져 나오지 못해 모공이 막혀 발생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증상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초기에는 작은 뾰루지이나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공기 중의 먼지와 반응</a:t>
            </a:r>
          </a:p>
          <a:p>
            <a:pPr algn="l"/>
            <a:r>
              <a:rPr lang="ko-KR" altLang="en-US" sz="1600" dirty="0" smtClean="0"/>
              <a:t>   검은색으로 변함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염증이 생기면 붉은색을 띰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0" y="188913"/>
            <a:ext cx="4286248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근골격계의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 이해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AutoShape 8"/>
          <p:cNvSpPr>
            <a:spLocks noChangeArrowheads="1"/>
          </p:cNvSpPr>
          <p:nvPr/>
        </p:nvSpPr>
        <p:spPr bwMode="auto">
          <a:xfrm flipH="1">
            <a:off x="642910" y="1643050"/>
            <a:ext cx="3286148" cy="321471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en-US" altLang="ko-KR" sz="2400" dirty="0" smtClean="0"/>
              <a:t>•</a:t>
            </a:r>
            <a:r>
              <a:rPr lang="ko-KR" altLang="en-US" sz="2400" dirty="0" smtClean="0"/>
              <a:t>뼈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관절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근육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인대</a:t>
            </a:r>
            <a:r>
              <a:rPr lang="en-US" altLang="ko-KR" sz="2400" dirty="0" smtClean="0"/>
              <a:t>, </a:t>
            </a:r>
          </a:p>
          <a:p>
            <a:pPr algn="l"/>
            <a:r>
              <a:rPr lang="en-US" altLang="ko-KR" sz="2400" dirty="0" smtClean="0"/>
              <a:t>  </a:t>
            </a:r>
            <a:r>
              <a:rPr lang="ko-KR" altLang="en-US" sz="2400" dirty="0" smtClean="0"/>
              <a:t>힘줄 등으로 이루어짐</a:t>
            </a:r>
            <a:r>
              <a:rPr lang="en-US" altLang="ko-KR" sz="2400" dirty="0" smtClean="0"/>
              <a:t>.</a:t>
            </a:r>
          </a:p>
          <a:p>
            <a:pPr algn="l"/>
            <a:r>
              <a:rPr lang="en-US" altLang="ko-KR" sz="2400" dirty="0" smtClean="0"/>
              <a:t>•</a:t>
            </a:r>
            <a:r>
              <a:rPr lang="ko-KR" altLang="en-US" sz="2400" dirty="0" smtClean="0"/>
              <a:t>우리 몸을 보호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지탱</a:t>
            </a:r>
            <a:endParaRPr lang="en-US" altLang="ko-KR" sz="2400" dirty="0" smtClean="0"/>
          </a:p>
          <a:p>
            <a:pPr algn="l"/>
            <a:r>
              <a:rPr lang="en-US" altLang="ko-KR" sz="2400" dirty="0" smtClean="0"/>
              <a:t>   </a:t>
            </a:r>
            <a:r>
              <a:rPr lang="ko-KR" altLang="en-US" sz="2400" dirty="0" smtClean="0"/>
              <a:t>하며 움직이게 함</a:t>
            </a:r>
            <a:r>
              <a:rPr lang="en-US" altLang="ko-KR" sz="2400" dirty="0" smtClean="0"/>
              <a:t>.</a:t>
            </a:r>
          </a:p>
          <a:p>
            <a:pPr algn="l"/>
            <a:r>
              <a:rPr lang="en-US" altLang="ko-KR" sz="2400" dirty="0" smtClean="0"/>
              <a:t>•</a:t>
            </a:r>
            <a:r>
              <a:rPr lang="ko-KR" altLang="en-US" sz="2400" dirty="0" smtClean="0"/>
              <a:t>뼈는 총 </a:t>
            </a:r>
            <a:r>
              <a:rPr lang="en-US" altLang="ko-KR" sz="2400" dirty="0" smtClean="0"/>
              <a:t>206</a:t>
            </a:r>
            <a:r>
              <a:rPr lang="ko-KR" altLang="en-US" sz="2400" dirty="0" smtClean="0"/>
              <a:t>개이고</a:t>
            </a:r>
            <a:r>
              <a:rPr lang="en-US" altLang="ko-KR" sz="2400" dirty="0" smtClean="0"/>
              <a:t>,</a:t>
            </a:r>
          </a:p>
          <a:p>
            <a:pPr algn="l"/>
            <a:r>
              <a:rPr lang="en-US" altLang="ko-KR" sz="2400" dirty="0" smtClean="0"/>
              <a:t>   </a:t>
            </a:r>
            <a:r>
              <a:rPr lang="ko-KR" altLang="en-US" sz="2400" dirty="0" smtClean="0"/>
              <a:t>근육은 </a:t>
            </a:r>
            <a:r>
              <a:rPr lang="en-US" altLang="ko-KR" sz="2400" dirty="0" smtClean="0"/>
              <a:t>650</a:t>
            </a:r>
            <a:r>
              <a:rPr lang="ko-KR" altLang="en-US" sz="2400" dirty="0" smtClean="0"/>
              <a:t>개 정도임</a:t>
            </a:r>
            <a:r>
              <a:rPr lang="en-US" altLang="ko-KR" sz="2400" dirty="0" smtClean="0"/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571480"/>
            <a:ext cx="21717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000240"/>
            <a:ext cx="23622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19" y="4637324"/>
            <a:ext cx="65627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0" y="188913"/>
            <a:ext cx="635795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근골격계를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 위한 바른 자세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2547"/>
            <a:ext cx="65341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016711"/>
            <a:ext cx="31527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016711"/>
            <a:ext cx="30289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0" y="188913"/>
            <a:ext cx="635795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근골격계를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 위한 바른 자세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85786" y="1357298"/>
            <a:ext cx="1918288" cy="991979"/>
          </a:xfrm>
          <a:prstGeom prst="rect">
            <a:avLst/>
          </a:prstGeom>
          <a:solidFill>
            <a:srgbClr val="FFC0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err="1" smtClean="0"/>
              <a:t>경추부</a:t>
            </a:r>
            <a:endParaRPr lang="ko-KR" altLang="en-US" dirty="0" smtClean="0"/>
          </a:p>
          <a:p>
            <a:r>
              <a:rPr lang="ko-KR" altLang="en-US" dirty="0" err="1" smtClean="0"/>
              <a:t>염좌</a:t>
            </a:r>
            <a:endParaRPr lang="ko-KR" altLang="en-US" dirty="0">
              <a:cs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916212" y="1385873"/>
            <a:ext cx="5513414" cy="947737"/>
          </a:xfrm>
          <a:prstGeom prst="rect">
            <a:avLst/>
          </a:prstGeom>
          <a:solidFill>
            <a:srgbClr val="FFC0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ko-KR" altLang="en-US" sz="1600" dirty="0" smtClean="0"/>
              <a:t>나쁜 자세나 긴장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교통사고 등으로 인해 목의 근육과 인대가</a:t>
            </a:r>
          </a:p>
          <a:p>
            <a:pPr algn="l"/>
            <a:r>
              <a:rPr lang="ko-KR" altLang="en-US" sz="1600" dirty="0" smtClean="0"/>
              <a:t>늘어나 목 뒤가 뻐근하게 아픈 증상</a:t>
            </a:r>
            <a:endParaRPr lang="ko-KR" altLang="en-US" sz="1600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785786" y="2722773"/>
            <a:ext cx="1918288" cy="991979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err="1" smtClean="0"/>
              <a:t>경추부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추간판</a:t>
            </a:r>
            <a:endParaRPr lang="ko-KR" altLang="en-US" dirty="0" smtClean="0"/>
          </a:p>
          <a:p>
            <a:r>
              <a:rPr lang="ko-KR" altLang="en-US" dirty="0" err="1" smtClean="0"/>
              <a:t>탈출증</a:t>
            </a:r>
            <a:r>
              <a:rPr lang="ko-KR" altLang="en-US" dirty="0" smtClean="0"/>
              <a:t> </a:t>
            </a:r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목 디스크</a:t>
            </a:r>
            <a:r>
              <a:rPr lang="en-US" altLang="ko-KR" dirty="0" smtClean="0"/>
              <a:t>)</a:t>
            </a:r>
            <a:endParaRPr lang="ko-KR" altLang="en-US" dirty="0">
              <a:cs typeface="Arial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916212" y="2751348"/>
            <a:ext cx="5513414" cy="947737"/>
          </a:xfrm>
          <a:prstGeom prst="rect">
            <a:avLst/>
          </a:prstGeom>
          <a:solidFill>
            <a:srgbClr val="CCFF99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ko-KR" altLang="en-US" sz="1600" dirty="0" smtClean="0"/>
              <a:t>고개를 </a:t>
            </a:r>
            <a:r>
              <a:rPr lang="ko-KR" altLang="en-US" sz="1600" dirty="0" smtClean="0"/>
              <a:t>뒤로 젖히거나 옆으로 돌릴 때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목이나 팔 쪽으로 </a:t>
            </a:r>
            <a:r>
              <a:rPr lang="ko-KR" altLang="en-US" sz="1600" dirty="0" smtClean="0"/>
              <a:t>뻗치는</a:t>
            </a:r>
            <a:endParaRPr lang="en-US" altLang="ko-KR" sz="1600" dirty="0" smtClean="0"/>
          </a:p>
          <a:p>
            <a:pPr algn="l"/>
            <a:r>
              <a:rPr lang="ko-KR" altLang="en-US" sz="1600" dirty="0" smtClean="0"/>
              <a:t>통증 </a:t>
            </a:r>
            <a:r>
              <a:rPr lang="ko-KR" altLang="en-US" sz="1600" dirty="0" smtClean="0"/>
              <a:t>혹은 저리는 증상이 발생하는 </a:t>
            </a:r>
            <a:r>
              <a:rPr lang="ko-KR" altLang="en-US" sz="1600" dirty="0" smtClean="0"/>
              <a:t>질환</a:t>
            </a:r>
            <a:endParaRPr lang="en-US" altLang="ko-KR" sz="1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929066"/>
            <a:ext cx="74390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" y="2000240"/>
            <a:ext cx="3357233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000496" y="6405563"/>
              <a:ext cx="492922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5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신체 기관별 건강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0" y="188913"/>
            <a:ext cx="635795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근골격계를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 위한 바른 자세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5786" y="1571612"/>
            <a:ext cx="1918288" cy="784059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요통</a:t>
            </a:r>
            <a:endParaRPr lang="ko-KR" altLang="en-US" dirty="0"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928900" y="1600188"/>
            <a:ext cx="5513414" cy="749090"/>
          </a:xfrm>
          <a:prstGeom prst="rect">
            <a:avLst/>
          </a:prstGeom>
          <a:solidFill>
            <a:schemeClr val="accent1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ko-KR" altLang="en-US" sz="1600" dirty="0" smtClean="0"/>
              <a:t>척추 </a:t>
            </a:r>
            <a:r>
              <a:rPr lang="ko-KR" altLang="en-US" sz="1600" dirty="0" smtClean="0"/>
              <a:t>관절에 무리한 힘이 가해지는 자세나 동작을 취할 때 </a:t>
            </a:r>
            <a:r>
              <a:rPr lang="ko-KR" altLang="en-US" sz="1600" dirty="0" smtClean="0"/>
              <a:t>발생</a:t>
            </a:r>
            <a:endParaRPr lang="ko-KR" altLang="en-US" sz="1600" dirty="0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798500" y="2828921"/>
            <a:ext cx="1918288" cy="991979"/>
          </a:xfrm>
          <a:prstGeom prst="rect">
            <a:avLst/>
          </a:prstGeom>
          <a:solidFill>
            <a:srgbClr val="CCCC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척추</a:t>
            </a:r>
          </a:p>
          <a:p>
            <a:r>
              <a:rPr lang="ko-KR" altLang="en-US" dirty="0" err="1" smtClean="0"/>
              <a:t>측만증</a:t>
            </a:r>
            <a:endParaRPr lang="ko-KR" altLang="en-US" dirty="0">
              <a:cs typeface="Arial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2928926" y="2857496"/>
            <a:ext cx="5513414" cy="947737"/>
          </a:xfrm>
          <a:prstGeom prst="rect">
            <a:avLst/>
          </a:prstGeom>
          <a:solidFill>
            <a:srgbClr val="CCCC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척추가 휘어지는 </a:t>
            </a:r>
            <a:r>
              <a:rPr lang="ko-KR" altLang="en-US" sz="1600" dirty="0" smtClean="0"/>
              <a:t>증상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요통이나 목 통증 등의 척추 질환과 팔다리 저림 및 근 위축</a:t>
            </a:r>
            <a:r>
              <a:rPr lang="en-US" altLang="ko-KR" sz="1600" dirty="0" smtClean="0"/>
              <a:t>,</a:t>
            </a:r>
          </a:p>
          <a:p>
            <a:pPr algn="l"/>
            <a:r>
              <a:rPr lang="en-US" altLang="ko-KR" sz="1600" dirty="0" smtClean="0"/>
              <a:t> </a:t>
            </a:r>
            <a:r>
              <a:rPr lang="en-US" altLang="ko-KR" sz="1600" dirty="0" smtClean="0"/>
              <a:t>  </a:t>
            </a:r>
            <a:r>
              <a:rPr lang="ko-KR" altLang="en-US" sz="1600" dirty="0" smtClean="0"/>
              <a:t>만성 </a:t>
            </a:r>
            <a:r>
              <a:rPr lang="ko-KR" altLang="en-US" sz="1600" dirty="0" smtClean="0"/>
              <a:t>소화 불량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만성 두통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만성 피로 등을 일으킨다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85785" y="4286256"/>
            <a:ext cx="1918297" cy="1143008"/>
          </a:xfrm>
          <a:prstGeom prst="rect">
            <a:avLst/>
          </a:prstGeom>
          <a:solidFill>
            <a:srgbClr val="FFCCCC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ko-KR" altLang="en-US" dirty="0" smtClean="0"/>
              <a:t>무릎에 발생하는</a:t>
            </a:r>
            <a:endParaRPr lang="ko-KR" altLang="en-US" dirty="0" smtClean="0"/>
          </a:p>
          <a:p>
            <a:r>
              <a:rPr lang="ko-KR" altLang="en-US" dirty="0" smtClean="0"/>
              <a:t>질환</a:t>
            </a:r>
            <a:endParaRPr lang="ko-KR" altLang="en-US" dirty="0">
              <a:cs typeface="Arial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2916212" y="4243393"/>
            <a:ext cx="5513440" cy="1185871"/>
          </a:xfrm>
          <a:prstGeom prst="rect">
            <a:avLst/>
          </a:prstGeom>
          <a:solidFill>
            <a:srgbClr val="FFCCCC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무릎 관절에 너무 많은 부담을 줄 때 </a:t>
            </a:r>
            <a:r>
              <a:rPr lang="ko-KR" altLang="en-US" sz="1600" dirty="0" smtClean="0"/>
              <a:t>발생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무릎이 비정상적으로 틀어질 때 나타나는 근육</a:t>
            </a:r>
            <a:r>
              <a:rPr lang="en-US" altLang="ko-KR" sz="1600" dirty="0" smtClean="0"/>
              <a:t>·</a:t>
            </a:r>
            <a:r>
              <a:rPr lang="ko-KR" altLang="en-US" sz="1600" dirty="0" smtClean="0"/>
              <a:t>인대 손상</a:t>
            </a:r>
            <a:r>
              <a:rPr lang="en-US" altLang="ko-KR" sz="1600" dirty="0" smtClean="0"/>
              <a:t>, 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내리막 </a:t>
            </a:r>
            <a:r>
              <a:rPr lang="ko-KR" altLang="en-US" sz="1600" dirty="0" smtClean="0"/>
              <a:t>길을 가거나 층계를 오르내릴 때 나타나는 </a:t>
            </a:r>
            <a:r>
              <a:rPr lang="ko-KR" altLang="en-US" sz="1600" dirty="0" err="1" smtClean="0"/>
              <a:t>슬개골</a:t>
            </a:r>
            <a:r>
              <a:rPr lang="ko-KR" altLang="en-US" sz="1600" dirty="0" smtClean="0"/>
              <a:t> 통증</a:t>
            </a:r>
            <a:r>
              <a:rPr lang="en-US" altLang="ko-KR" sz="1600" dirty="0" smtClean="0"/>
              <a:t>,</a:t>
            </a:r>
          </a:p>
          <a:p>
            <a:pPr algn="l"/>
            <a:r>
              <a:rPr lang="ko-KR" altLang="en-US" sz="1600" dirty="0" smtClean="0"/>
              <a:t>   </a:t>
            </a:r>
            <a:r>
              <a:rPr lang="ko-KR" altLang="en-US" sz="1600" dirty="0" err="1" smtClean="0"/>
              <a:t>무릎뼈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건염</a:t>
            </a:r>
            <a:r>
              <a:rPr lang="ko-KR" altLang="en-US" sz="1600" dirty="0" smtClean="0"/>
              <a:t> </a:t>
            </a:r>
            <a:r>
              <a:rPr lang="ko-KR" altLang="en-US" sz="1600" dirty="0" smtClean="0"/>
              <a:t>등이 </a:t>
            </a:r>
            <a:r>
              <a:rPr lang="ko-KR" altLang="en-US" sz="1600" dirty="0" smtClean="0"/>
              <a:t>있음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188913"/>
            <a:ext cx="7358082" cy="1339850"/>
            <a:chOff x="0" y="119"/>
            <a:chExt cx="4223" cy="844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8" y="147"/>
              <a:ext cx="4195" cy="816"/>
              <a:chOff x="0" y="119"/>
              <a:chExt cx="5556" cy="544"/>
            </a:xfrm>
            <a:grpFill/>
          </p:grpSpPr>
          <p:sp>
            <p:nvSpPr>
              <p:cNvPr id="38927" name="Oval 1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28" name="Rectangle 1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endParaRPr kumimoji="1" lang="en-US" altLang="en-US" sz="4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0" y="119"/>
              <a:ext cx="4195" cy="816"/>
              <a:chOff x="0" y="119"/>
              <a:chExt cx="5556" cy="544"/>
            </a:xfrm>
            <a:grpFill/>
          </p:grpSpPr>
          <p:sp>
            <p:nvSpPr>
              <p:cNvPr id="38917" name="Oval 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18" name="Rectangle 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r>
                  <a:rPr kumimoji="1" lang="en-US" altLang="ko-KR" sz="4000" dirty="0" smtClean="0">
                    <a:solidFill>
                      <a:schemeClr val="bg1"/>
                    </a:solidFill>
                  </a:rPr>
                  <a:t>6 </a:t>
                </a:r>
                <a:r>
                  <a:rPr kumimoji="1" lang="ko-KR" altLang="en-US" sz="4000" dirty="0" smtClean="0">
                    <a:solidFill>
                      <a:schemeClr val="bg1"/>
                    </a:solidFill>
                  </a:rPr>
                  <a:t>생활 </a:t>
                </a:r>
                <a:r>
                  <a:rPr kumimoji="1" lang="ko-KR" altLang="en-US" sz="4000" dirty="0" err="1" smtClean="0">
                    <a:solidFill>
                      <a:schemeClr val="bg1"/>
                    </a:solidFill>
                  </a:rPr>
                  <a:t>습관병의</a:t>
                </a:r>
                <a:r>
                  <a:rPr kumimoji="1" lang="ko-KR" altLang="en-US" sz="4000" dirty="0" smtClean="0">
                    <a:solidFill>
                      <a:schemeClr val="bg1"/>
                    </a:solidFill>
                  </a:rPr>
                  <a:t> 예방과 관리</a:t>
                </a:r>
                <a:endParaRPr kumimoji="1" lang="en-US" altLang="en-US" sz="4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1404938" y="3357563"/>
            <a:ext cx="6767512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latinLnBrk="1">
              <a:buFontTx/>
              <a:buChar char="-"/>
            </a:pPr>
            <a:r>
              <a:rPr kumimoji="1" lang="ko-KR" altLang="en-US" sz="2400" dirty="0">
                <a:solidFill>
                  <a:srgbClr val="CC0000"/>
                </a:solidFill>
              </a:rPr>
              <a:t> 생활 </a:t>
            </a:r>
            <a:r>
              <a:rPr kumimoji="1" lang="ko-KR" altLang="en-US" sz="2400" dirty="0" err="1">
                <a:solidFill>
                  <a:srgbClr val="CC0000"/>
                </a:solidFill>
              </a:rPr>
              <a:t>습관병의</a:t>
            </a:r>
            <a:r>
              <a:rPr kumimoji="1" lang="ko-KR" altLang="en-US" sz="2400" dirty="0">
                <a:solidFill>
                  <a:srgbClr val="CC0000"/>
                </a:solidFill>
              </a:rPr>
              <a:t> 원인과 종류를 설명할 수 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</a:p>
          <a:p>
            <a:pPr algn="l" latinLnBrk="1"/>
            <a:endParaRPr kumimoji="1" lang="en-US" altLang="ko-KR" sz="2400" dirty="0">
              <a:solidFill>
                <a:srgbClr val="CC0000"/>
              </a:solidFill>
            </a:endParaRPr>
          </a:p>
          <a:p>
            <a:pPr algn="l" latinLnBrk="1">
              <a:buFontTx/>
              <a:buChar char="-"/>
            </a:pPr>
            <a:r>
              <a:rPr kumimoji="1" lang="ko-KR" altLang="en-US" sz="2400" dirty="0">
                <a:solidFill>
                  <a:srgbClr val="CC0000"/>
                </a:solidFill>
              </a:rPr>
              <a:t> 생활 </a:t>
            </a:r>
            <a:r>
              <a:rPr kumimoji="1" lang="ko-KR" altLang="en-US" sz="2400" dirty="0" err="1">
                <a:solidFill>
                  <a:srgbClr val="CC0000"/>
                </a:solidFill>
              </a:rPr>
              <a:t>습관병</a:t>
            </a:r>
            <a:r>
              <a:rPr kumimoji="1" lang="ko-KR" altLang="en-US" sz="2400" dirty="0">
                <a:solidFill>
                  <a:srgbClr val="CC0000"/>
                </a:solidFill>
              </a:rPr>
              <a:t> 예방을 위한 올바른 생활 습관을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실천</a:t>
            </a:r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 latinLnBrk="1"/>
            <a:r>
              <a:rPr kumimoji="1" lang="en-US" altLang="ko-KR" sz="2400" dirty="0">
                <a:solidFill>
                  <a:srgbClr val="CC0000"/>
                </a:solidFill>
              </a:rPr>
              <a:t> 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할 </a:t>
            </a:r>
            <a:r>
              <a:rPr kumimoji="1" lang="ko-KR" altLang="en-US" sz="2400" dirty="0">
                <a:solidFill>
                  <a:srgbClr val="CC0000"/>
                </a:solidFill>
              </a:rPr>
              <a:t>수 있다</a:t>
            </a:r>
            <a:r>
              <a:rPr kumimoji="1" lang="en-US" altLang="ko-KR" sz="2400" dirty="0">
                <a:solidFill>
                  <a:srgbClr val="CC0000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4643438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생활 </a:t>
              </a: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습관병이란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3571868" y="6405563"/>
              <a:ext cx="535785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6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생활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습관병의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755650" y="1341438"/>
            <a:ext cx="2316152" cy="720182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생활 </a:t>
            </a:r>
            <a:r>
              <a:rPr kumimoji="1" lang="ko-KR" altLang="en-US" sz="2800" dirty="0" err="1" smtClean="0">
                <a:solidFill>
                  <a:schemeClr val="bg1"/>
                </a:solidFill>
              </a:rPr>
              <a:t>습관병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 flipH="1">
            <a:off x="3214675" y="1341438"/>
            <a:ext cx="5461007" cy="73024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dirty="0" smtClean="0"/>
              <a:t>식습관</a:t>
            </a:r>
            <a:r>
              <a:rPr lang="en-US" altLang="ko-KR" dirty="0"/>
              <a:t>, </a:t>
            </a:r>
            <a:r>
              <a:rPr lang="ko-KR" altLang="en-US" dirty="0"/>
              <a:t>운동 습관</a:t>
            </a:r>
            <a:r>
              <a:rPr lang="en-US" altLang="ko-KR" dirty="0"/>
              <a:t>, </a:t>
            </a:r>
            <a:r>
              <a:rPr lang="ko-KR" altLang="en-US" dirty="0" smtClean="0"/>
              <a:t>휴식</a:t>
            </a:r>
            <a:r>
              <a:rPr lang="en-US" altLang="ko-KR" dirty="0"/>
              <a:t>, </a:t>
            </a:r>
            <a:r>
              <a:rPr lang="ko-KR" altLang="en-US" dirty="0"/>
              <a:t>수면</a:t>
            </a:r>
            <a:r>
              <a:rPr lang="en-US" altLang="ko-KR" dirty="0"/>
              <a:t>, </a:t>
            </a:r>
            <a:r>
              <a:rPr lang="ko-KR" altLang="en-US" dirty="0"/>
              <a:t>흡연</a:t>
            </a:r>
            <a:r>
              <a:rPr lang="en-US" altLang="ko-KR" dirty="0"/>
              <a:t>, </a:t>
            </a:r>
            <a:r>
              <a:rPr lang="ko-KR" altLang="en-US" dirty="0"/>
              <a:t>음주 </a:t>
            </a:r>
            <a:r>
              <a:rPr lang="ko-KR" altLang="en-US" dirty="0" smtClean="0"/>
              <a:t>등</a:t>
            </a:r>
            <a:endParaRPr lang="en-US" altLang="ko-KR" dirty="0" smtClean="0"/>
          </a:p>
          <a:p>
            <a:pPr algn="l"/>
            <a:r>
              <a:rPr lang="ko-KR" altLang="en-US" dirty="0" smtClean="0"/>
              <a:t>생활 </a:t>
            </a:r>
            <a:r>
              <a:rPr lang="ko-KR" altLang="en-US" dirty="0"/>
              <a:t>습관과 연관되어 생기는 </a:t>
            </a:r>
            <a:r>
              <a:rPr lang="ko-KR" altLang="en-US" dirty="0" smtClean="0"/>
              <a:t>질병</a:t>
            </a:r>
            <a:endParaRPr lang="en-US" altLang="ko-KR" dirty="0" smtClean="0"/>
          </a:p>
        </p:txBody>
      </p:sp>
      <p:sp>
        <p:nvSpPr>
          <p:cNvPr id="22" name="타원 21"/>
          <p:cNvSpPr/>
          <p:nvPr/>
        </p:nvSpPr>
        <p:spPr bwMode="auto">
          <a:xfrm>
            <a:off x="4572000" y="2428868"/>
            <a:ext cx="1285884" cy="1285884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나눔고딕 ExtraBold" pitchFamily="50" charset="-127"/>
              <a:ea typeface="나눔고딕 ExtraBold" pitchFamily="50" charset="-127"/>
              <a:cs typeface="Arial" charset="0"/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785786" y="2285992"/>
            <a:ext cx="7786742" cy="3786214"/>
            <a:chOff x="785786" y="2285992"/>
            <a:chExt cx="7786742" cy="3786214"/>
          </a:xfrm>
        </p:grpSpPr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785786" y="2285992"/>
              <a:ext cx="3857652" cy="3786214"/>
            </a:xfrm>
            <a:prstGeom prst="rightArrowCallout">
              <a:avLst>
                <a:gd name="adj1" fmla="val 47186"/>
                <a:gd name="adj2" fmla="val 24531"/>
                <a:gd name="adj3" fmla="val 6934"/>
                <a:gd name="adj4" fmla="val 87492"/>
              </a:avLst>
            </a:prstGeom>
            <a:solidFill>
              <a:srgbClr val="FFCCCC"/>
            </a:solidFill>
            <a:ln w="25400" algn="ctr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90000" tIns="46800" rIns="90000" bIns="46800" anchor="t" anchorCtr="0"/>
            <a:lstStyle/>
            <a:p>
              <a:r>
                <a:rPr lang="ko-KR" altLang="en-US" sz="1800" dirty="0">
                  <a:cs typeface="Arial" charset="0"/>
                </a:rPr>
                <a:t>부적절한 생활 습관의 반복</a:t>
              </a:r>
              <a:endParaRPr lang="en-US" altLang="ko-KR" sz="1800" dirty="0">
                <a:cs typeface="Arial" charset="0"/>
              </a:endParaRPr>
            </a:p>
          </p:txBody>
        </p:sp>
        <p:sp>
          <p:nvSpPr>
            <p:cNvPr id="26" name="AutoShape 24"/>
            <p:cNvSpPr>
              <a:spLocks noChangeArrowheads="1"/>
            </p:cNvSpPr>
            <p:nvPr/>
          </p:nvSpPr>
          <p:spPr bwMode="auto">
            <a:xfrm>
              <a:off x="4786314" y="2285992"/>
              <a:ext cx="1714512" cy="3786214"/>
            </a:xfrm>
            <a:prstGeom prst="rightArrowCallout">
              <a:avLst>
                <a:gd name="adj1" fmla="val 47186"/>
                <a:gd name="adj2" fmla="val 24531"/>
                <a:gd name="adj3" fmla="val 6934"/>
                <a:gd name="adj4" fmla="val 87492"/>
              </a:avLst>
            </a:prstGeom>
            <a:solidFill>
              <a:srgbClr val="FF9999"/>
            </a:solidFill>
            <a:ln w="25400" algn="ctr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90000" tIns="46800" rIns="90000" bIns="46800" anchor="t" anchorCtr="0"/>
            <a:lstStyle/>
            <a:p>
              <a:r>
                <a:rPr lang="ko-KR" altLang="en-US" sz="1800" dirty="0" smtClean="0">
                  <a:cs typeface="Arial" charset="0"/>
                </a:rPr>
                <a:t>생활 </a:t>
              </a:r>
              <a:r>
                <a:rPr lang="ko-KR" altLang="en-US" sz="1800" dirty="0" err="1" smtClean="0">
                  <a:cs typeface="Arial" charset="0"/>
                </a:rPr>
                <a:t>습관병</a:t>
              </a:r>
              <a:endParaRPr lang="en-US" altLang="ko-KR" sz="1800" dirty="0" smtClean="0">
                <a:cs typeface="Arial" charset="0"/>
              </a:endParaRPr>
            </a:p>
            <a:p>
              <a:r>
                <a:rPr lang="ko-KR" altLang="en-US" sz="1800" dirty="0" smtClean="0">
                  <a:cs typeface="Arial" charset="0"/>
                </a:rPr>
                <a:t>진행</a:t>
              </a:r>
              <a:endParaRPr lang="en-US" altLang="ko-KR" sz="1800" dirty="0">
                <a:cs typeface="Arial" charset="0"/>
              </a:endParaRPr>
            </a:p>
          </p:txBody>
        </p:sp>
        <p:pic>
          <p:nvPicPr>
            <p:cNvPr id="12288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1538" y="2714620"/>
              <a:ext cx="1120968" cy="9222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2288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71046" y="2714620"/>
              <a:ext cx="1143008" cy="93518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30" name="Rectangle 41"/>
            <p:cNvSpPr>
              <a:spLocks noChangeArrowheads="1"/>
            </p:cNvSpPr>
            <p:nvPr/>
          </p:nvSpPr>
          <p:spPr bwMode="auto">
            <a:xfrm>
              <a:off x="6843741" y="2285992"/>
              <a:ext cx="1728787" cy="3786214"/>
            </a:xfrm>
            <a:prstGeom prst="rect">
              <a:avLst/>
            </a:prstGeom>
            <a:solidFill>
              <a:srgbClr val="C00000"/>
            </a:solidFill>
            <a:ln w="25400" algn="ctr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90000" tIns="46800" rIns="90000" bIns="46800" anchor="t" anchorCtr="0"/>
            <a:lstStyle/>
            <a:p>
              <a:r>
                <a:rPr lang="ko-KR" altLang="en-US" sz="1800" dirty="0" smtClean="0">
                  <a:solidFill>
                    <a:schemeClr val="bg1"/>
                  </a:solidFill>
                  <a:cs typeface="Arial" charset="0"/>
                </a:rPr>
                <a:t>생활 </a:t>
              </a:r>
              <a:r>
                <a:rPr lang="ko-KR" altLang="en-US" sz="1800" dirty="0" err="1" smtClean="0">
                  <a:solidFill>
                    <a:schemeClr val="bg1"/>
                  </a:solidFill>
                  <a:cs typeface="Arial" charset="0"/>
                </a:rPr>
                <a:t>습관병</a:t>
              </a:r>
              <a:endParaRPr lang="en-US" altLang="ko-KR" sz="1800" dirty="0" smtClean="0">
                <a:solidFill>
                  <a:schemeClr val="bg1"/>
                </a:solidFill>
                <a:cs typeface="Arial" charset="0"/>
              </a:endParaRPr>
            </a:p>
            <a:p>
              <a:r>
                <a:rPr lang="ko-KR" altLang="en-US" sz="1800" dirty="0" smtClean="0">
                  <a:solidFill>
                    <a:schemeClr val="bg1"/>
                  </a:solidFill>
                  <a:cs typeface="Arial" charset="0"/>
                </a:rPr>
                <a:t>발병</a:t>
              </a:r>
              <a:endParaRPr lang="en-US" altLang="ko-KR" sz="1800" dirty="0">
                <a:solidFill>
                  <a:schemeClr val="bg1"/>
                </a:solidFill>
                <a:cs typeface="Arial" charset="0"/>
              </a:endParaRPr>
            </a:p>
          </p:txBody>
        </p:sp>
        <p:pic>
          <p:nvPicPr>
            <p:cNvPr id="12288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1539" y="3823612"/>
              <a:ext cx="1099960" cy="92869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2288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71046" y="3823613"/>
              <a:ext cx="1088731" cy="92869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2288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71539" y="4977506"/>
              <a:ext cx="1143008" cy="9360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22888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71046" y="4977507"/>
              <a:ext cx="1093578" cy="92869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25" name="타원 24"/>
            <p:cNvSpPr/>
            <p:nvPr/>
          </p:nvSpPr>
          <p:spPr bwMode="auto">
            <a:xfrm>
              <a:off x="5072066" y="3000372"/>
              <a:ext cx="928694" cy="57150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itchFamily="50" charset="-127"/>
                  <a:ea typeface="나눔고딕" pitchFamily="50" charset="-127"/>
                  <a:cs typeface="Arial" charset="0"/>
                </a:rPr>
                <a:t>비만</a:t>
              </a:r>
            </a:p>
          </p:txBody>
        </p:sp>
        <p:sp>
          <p:nvSpPr>
            <p:cNvPr id="27" name="타원 26"/>
            <p:cNvSpPr/>
            <p:nvPr/>
          </p:nvSpPr>
          <p:spPr bwMode="auto">
            <a:xfrm>
              <a:off x="5072066" y="3714752"/>
              <a:ext cx="928694" cy="57150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itchFamily="50" charset="-127"/>
                  <a:ea typeface="나눔고딕" pitchFamily="50" charset="-127"/>
                  <a:cs typeface="Arial" charset="0"/>
                </a:rPr>
                <a:t>고혈압</a:t>
              </a:r>
              <a:endPara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itchFamily="50" charset="-127"/>
                <a:ea typeface="나눔고딕" pitchFamily="50" charset="-127"/>
                <a:cs typeface="Arial" charset="0"/>
              </a:endParaRPr>
            </a:p>
          </p:txBody>
        </p:sp>
        <p:sp>
          <p:nvSpPr>
            <p:cNvPr id="31" name="타원 30"/>
            <p:cNvSpPr/>
            <p:nvPr/>
          </p:nvSpPr>
          <p:spPr bwMode="auto">
            <a:xfrm>
              <a:off x="5072066" y="4500570"/>
              <a:ext cx="928694" cy="57150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itchFamily="50" charset="-127"/>
                  <a:ea typeface="나눔고딕" pitchFamily="50" charset="-127"/>
                  <a:cs typeface="Arial" charset="0"/>
                </a:rPr>
                <a:t>동맥</a:t>
              </a:r>
              <a:endPara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itchFamily="50" charset="-127"/>
                <a:ea typeface="나눔고딕" pitchFamily="50" charset="-127"/>
                <a:cs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1600" dirty="0" smtClean="0">
                  <a:latin typeface="나눔고딕" pitchFamily="50" charset="-127"/>
                  <a:ea typeface="나눔고딕" pitchFamily="50" charset="-127"/>
                  <a:cs typeface="Arial" charset="0"/>
                </a:rPr>
                <a:t>경화증</a:t>
              </a:r>
              <a:endPara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나눔고딕" pitchFamily="50" charset="-127"/>
                <a:ea typeface="나눔고딕" pitchFamily="50" charset="-127"/>
                <a:cs typeface="Arial" charset="0"/>
              </a:endParaRPr>
            </a:p>
          </p:txBody>
        </p:sp>
        <p:sp>
          <p:nvSpPr>
            <p:cNvPr id="32" name="타원 31"/>
            <p:cNvSpPr/>
            <p:nvPr/>
          </p:nvSpPr>
          <p:spPr bwMode="auto">
            <a:xfrm>
              <a:off x="5072066" y="5286388"/>
              <a:ext cx="928694" cy="57150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나눔고딕" pitchFamily="50" charset="-127"/>
                  <a:ea typeface="나눔고딕" pitchFamily="50" charset="-127"/>
                  <a:cs typeface="Arial" charset="0"/>
                </a:rPr>
                <a:t>당뇨병</a:t>
              </a:r>
            </a:p>
          </p:txBody>
        </p:sp>
        <p:sp>
          <p:nvSpPr>
            <p:cNvPr id="34" name="타원 33"/>
            <p:cNvSpPr/>
            <p:nvPr/>
          </p:nvSpPr>
          <p:spPr bwMode="auto">
            <a:xfrm>
              <a:off x="7286644" y="3714752"/>
              <a:ext cx="928694" cy="57150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나눔고딕" pitchFamily="50" charset="-127"/>
                  <a:ea typeface="나눔고딕" pitchFamily="50" charset="-127"/>
                  <a:cs typeface="Arial" charset="0"/>
                </a:rPr>
                <a:t>심장병</a:t>
              </a:r>
            </a:p>
          </p:txBody>
        </p:sp>
        <p:sp>
          <p:nvSpPr>
            <p:cNvPr id="36" name="타원 35"/>
            <p:cNvSpPr/>
            <p:nvPr/>
          </p:nvSpPr>
          <p:spPr bwMode="auto">
            <a:xfrm>
              <a:off x="7286644" y="3000372"/>
              <a:ext cx="928694" cy="57150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나눔고딕" pitchFamily="50" charset="-127"/>
                  <a:ea typeface="나눔고딕" pitchFamily="50" charset="-127"/>
                  <a:cs typeface="Arial" charset="0"/>
                </a:rPr>
                <a:t>뇌졸중</a:t>
              </a:r>
            </a:p>
          </p:txBody>
        </p:sp>
        <p:sp>
          <p:nvSpPr>
            <p:cNvPr id="37" name="타원 36"/>
            <p:cNvSpPr/>
            <p:nvPr/>
          </p:nvSpPr>
          <p:spPr bwMode="auto">
            <a:xfrm>
              <a:off x="7286644" y="5214950"/>
              <a:ext cx="928694" cy="57150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나눔고딕" pitchFamily="50" charset="-127"/>
                  <a:ea typeface="나눔고딕" pitchFamily="50" charset="-127"/>
                  <a:cs typeface="Arial" charset="0"/>
                </a:rPr>
                <a:t>당뇨 합병증</a:t>
              </a:r>
            </a:p>
          </p:txBody>
        </p:sp>
        <p:sp>
          <p:nvSpPr>
            <p:cNvPr id="38" name="타원 37"/>
            <p:cNvSpPr/>
            <p:nvPr/>
          </p:nvSpPr>
          <p:spPr bwMode="auto">
            <a:xfrm>
              <a:off x="7286644" y="4500570"/>
              <a:ext cx="928694" cy="57150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나눔고딕" pitchFamily="50" charset="-127"/>
                  <a:ea typeface="나눔고딕" pitchFamily="50" charset="-127"/>
                  <a:cs typeface="Arial" charset="0"/>
                </a:rPr>
                <a:t>암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4714876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생활 </a:t>
              </a: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습관병의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 종류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3571868" y="6405563"/>
              <a:ext cx="535785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6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생활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습관병의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0" name="Group 129"/>
          <p:cNvGrpSpPr>
            <a:grpSpLocks/>
          </p:cNvGrpSpPr>
          <p:nvPr/>
        </p:nvGrpSpPr>
        <p:grpSpPr bwMode="auto">
          <a:xfrm>
            <a:off x="4930775" y="1243013"/>
            <a:ext cx="3024188" cy="2303462"/>
            <a:chOff x="2925" y="783"/>
            <a:chExt cx="1905" cy="1451"/>
          </a:xfrm>
        </p:grpSpPr>
        <p:sp>
          <p:nvSpPr>
            <p:cNvPr id="11" name="_x88891976"/>
            <p:cNvSpPr>
              <a:spLocks noChangeArrowheads="1"/>
            </p:cNvSpPr>
            <p:nvPr/>
          </p:nvSpPr>
          <p:spPr bwMode="auto">
            <a:xfrm>
              <a:off x="2925" y="1100"/>
              <a:ext cx="1905" cy="1134"/>
            </a:xfrm>
            <a:prstGeom prst="roundRect">
              <a:avLst>
                <a:gd name="adj" fmla="val 5000"/>
              </a:avLst>
            </a:prstGeom>
            <a:noFill/>
            <a:ln w="38100">
              <a:solidFill>
                <a:srgbClr val="969696"/>
              </a:solidFill>
              <a:prstDash val="sysDot"/>
              <a:round/>
              <a:headEnd type="triangle" w="med" len="med"/>
              <a:tailEnd/>
            </a:ln>
          </p:spPr>
          <p:txBody>
            <a:bodyPr anchor="ctr"/>
            <a:lstStyle/>
            <a:p>
              <a:pPr algn="just" latinLnBrk="1">
                <a:lnSpc>
                  <a:spcPct val="110000"/>
                </a:lnSpc>
                <a:spcBef>
                  <a:spcPct val="10000"/>
                </a:spcBef>
                <a:spcAft>
                  <a:spcPct val="10000"/>
                </a:spcAft>
                <a:buFontTx/>
                <a:buChar char="•"/>
              </a:pPr>
              <a:endParaRPr kumimoji="1" lang="ko-KR" altLang="ko-KR" sz="240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2" name="Oval 120"/>
            <p:cNvSpPr>
              <a:spLocks noChangeArrowheads="1"/>
            </p:cNvSpPr>
            <p:nvPr/>
          </p:nvSpPr>
          <p:spPr bwMode="auto">
            <a:xfrm>
              <a:off x="3345" y="783"/>
              <a:ext cx="1178" cy="456"/>
            </a:xfrm>
            <a:prstGeom prst="ellipse">
              <a:avLst/>
            </a:prstGeom>
            <a:solidFill>
              <a:srgbClr val="FF9900"/>
            </a:solidFill>
            <a:ln w="25400" algn="ctr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latinLnBrk="1"/>
              <a:r>
                <a:rPr kumimoji="1" lang="ko-KR" altLang="en-US" sz="1800" dirty="0" smtClean="0">
                  <a:latin typeface="HY견고딕" pitchFamily="18" charset="-127"/>
                  <a:ea typeface="HY견고딕" pitchFamily="18" charset="-127"/>
                </a:rPr>
                <a:t>당뇨병</a:t>
              </a:r>
              <a:endParaRPr kumimoji="1" lang="ko-KR" altLang="en-US" sz="1800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3" name="Text Box 121"/>
            <p:cNvSpPr txBox="1">
              <a:spLocks noChangeArrowheads="1"/>
            </p:cNvSpPr>
            <p:nvPr/>
          </p:nvSpPr>
          <p:spPr bwMode="auto">
            <a:xfrm>
              <a:off x="3016" y="1266"/>
              <a:ext cx="1769" cy="93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l"/>
              <a:r>
                <a:rPr lang="ko-KR" altLang="en-US" sz="1800" dirty="0" smtClean="0"/>
                <a:t>포도당이 체내로 흡수되지 못하고 혈액에 쌓여 고혈</a:t>
              </a:r>
            </a:p>
            <a:p>
              <a:pPr algn="l"/>
              <a:r>
                <a:rPr lang="ko-KR" altLang="en-US" sz="1800" dirty="0" smtClean="0"/>
                <a:t>당이 되는 질병으로</a:t>
              </a:r>
              <a:r>
                <a:rPr lang="en-US" altLang="ko-KR" sz="1800" dirty="0" smtClean="0"/>
                <a:t>, </a:t>
              </a:r>
              <a:r>
                <a:rPr lang="ko-KR" altLang="en-US" sz="1800" dirty="0" smtClean="0"/>
                <a:t>물을 많이 마시고</a:t>
              </a:r>
              <a:r>
                <a:rPr lang="en-US" altLang="ko-KR" sz="1800" dirty="0" smtClean="0"/>
                <a:t>, </a:t>
              </a:r>
              <a:r>
                <a:rPr lang="ko-KR" altLang="en-US" sz="1800" dirty="0" smtClean="0"/>
                <a:t>소변을 많이 보며</a:t>
              </a:r>
              <a:r>
                <a:rPr lang="en-US" altLang="ko-KR" sz="1800" dirty="0" smtClean="0"/>
                <a:t>, </a:t>
              </a:r>
              <a:r>
                <a:rPr lang="ko-KR" altLang="en-US" sz="1800" dirty="0" smtClean="0"/>
                <a:t>식사량이 많아짐</a:t>
              </a:r>
              <a:r>
                <a:rPr lang="en-US" altLang="ko-KR" sz="1800" dirty="0" smtClean="0"/>
                <a:t>.</a:t>
              </a:r>
              <a:endParaRPr kumimoji="1" lang="en-US" altLang="ko-KR" sz="1800" dirty="0">
                <a:latin typeface="HY견고딕" pitchFamily="18" charset="-127"/>
                <a:ea typeface="HY견고딕" pitchFamily="18" charset="-127"/>
                <a:cs typeface="Arial" charset="0"/>
              </a:endParaRPr>
            </a:p>
          </p:txBody>
        </p:sp>
      </p:grpSp>
      <p:grpSp>
        <p:nvGrpSpPr>
          <p:cNvPr id="14" name="Group 131"/>
          <p:cNvGrpSpPr>
            <a:grpSpLocks/>
          </p:cNvGrpSpPr>
          <p:nvPr/>
        </p:nvGrpSpPr>
        <p:grpSpPr bwMode="auto">
          <a:xfrm>
            <a:off x="1196975" y="1243013"/>
            <a:ext cx="3024188" cy="2376487"/>
            <a:chOff x="839" y="783"/>
            <a:chExt cx="1905" cy="1497"/>
          </a:xfrm>
        </p:grpSpPr>
        <p:sp>
          <p:nvSpPr>
            <p:cNvPr id="15" name="_x88891976"/>
            <p:cNvSpPr>
              <a:spLocks noChangeArrowheads="1"/>
            </p:cNvSpPr>
            <p:nvPr/>
          </p:nvSpPr>
          <p:spPr bwMode="auto">
            <a:xfrm>
              <a:off x="839" y="1100"/>
              <a:ext cx="1905" cy="1134"/>
            </a:xfrm>
            <a:prstGeom prst="roundRect">
              <a:avLst>
                <a:gd name="adj" fmla="val 5000"/>
              </a:avLst>
            </a:prstGeom>
            <a:noFill/>
            <a:ln w="38100">
              <a:solidFill>
                <a:srgbClr val="969696"/>
              </a:solidFill>
              <a:prstDash val="sysDot"/>
              <a:round/>
              <a:headEnd type="triangle" w="med" len="med"/>
              <a:tailEnd/>
            </a:ln>
          </p:spPr>
          <p:txBody>
            <a:bodyPr anchor="ctr"/>
            <a:lstStyle/>
            <a:p>
              <a:pPr algn="just" latinLnBrk="1">
                <a:lnSpc>
                  <a:spcPct val="110000"/>
                </a:lnSpc>
                <a:spcBef>
                  <a:spcPct val="10000"/>
                </a:spcBef>
                <a:spcAft>
                  <a:spcPct val="10000"/>
                </a:spcAft>
                <a:buFontTx/>
                <a:buChar char="•"/>
              </a:pPr>
              <a:endParaRPr kumimoji="1" lang="ko-KR" altLang="ko-KR" sz="240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6" name="Text Box 118"/>
            <p:cNvSpPr txBox="1">
              <a:spLocks noChangeArrowheads="1"/>
            </p:cNvSpPr>
            <p:nvPr/>
          </p:nvSpPr>
          <p:spPr bwMode="auto">
            <a:xfrm>
              <a:off x="930" y="1348"/>
              <a:ext cx="1769" cy="93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r>
                <a:rPr lang="ko-KR" altLang="en-US" sz="1800" dirty="0" smtClean="0"/>
                <a:t>혈관 내 압력이 높아지는 병으로</a:t>
              </a:r>
              <a:r>
                <a:rPr lang="en-US" altLang="ko-KR" sz="1800" dirty="0" smtClean="0"/>
                <a:t>,  </a:t>
              </a:r>
              <a:r>
                <a:rPr lang="ko-KR" altLang="en-US" sz="1800" dirty="0" smtClean="0"/>
                <a:t>증상이 없는 경우가 많으며 간혹 두통이</a:t>
              </a:r>
            </a:p>
            <a:p>
              <a:r>
                <a:rPr lang="ko-KR" altLang="en-US" sz="1800" dirty="0" smtClean="0"/>
                <a:t>나 어지럼증</a:t>
              </a:r>
              <a:r>
                <a:rPr lang="en-US" altLang="ko-KR" sz="1800" dirty="0" smtClean="0"/>
                <a:t>, </a:t>
              </a:r>
              <a:r>
                <a:rPr lang="ko-KR" altLang="en-US" sz="1800" dirty="0" err="1" smtClean="0"/>
                <a:t>안구통</a:t>
              </a:r>
              <a:r>
                <a:rPr lang="ko-KR" altLang="en-US" sz="1800" dirty="0" smtClean="0"/>
                <a:t> 등이 나타남</a:t>
              </a:r>
              <a:r>
                <a:rPr lang="en-US" altLang="ko-KR" sz="1800" dirty="0" smtClean="0"/>
                <a:t>.</a:t>
              </a:r>
              <a:endParaRPr kumimoji="1" lang="en-US" altLang="ko-KR" sz="1800" dirty="0">
                <a:latin typeface="HY견고딕" pitchFamily="18" charset="-127"/>
                <a:ea typeface="HY견고딕" pitchFamily="18" charset="-127"/>
                <a:cs typeface="Arial" charset="0"/>
              </a:endParaRPr>
            </a:p>
          </p:txBody>
        </p:sp>
        <p:sp>
          <p:nvSpPr>
            <p:cNvPr id="17" name="Oval 126"/>
            <p:cNvSpPr>
              <a:spLocks noChangeArrowheads="1"/>
            </p:cNvSpPr>
            <p:nvPr/>
          </p:nvSpPr>
          <p:spPr bwMode="auto">
            <a:xfrm>
              <a:off x="1202" y="783"/>
              <a:ext cx="1178" cy="456"/>
            </a:xfrm>
            <a:prstGeom prst="ellipse">
              <a:avLst/>
            </a:prstGeom>
            <a:solidFill>
              <a:srgbClr val="99CC00"/>
            </a:solidFill>
            <a:ln w="25400" algn="ctr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latinLnBrk="1"/>
              <a:r>
                <a:rPr kumimoji="1" lang="ko-KR" altLang="en-US" sz="1800" dirty="0" smtClean="0">
                  <a:latin typeface="HY견고딕" pitchFamily="18" charset="-127"/>
                  <a:ea typeface="HY견고딕" pitchFamily="18" charset="-127"/>
                </a:rPr>
                <a:t>고혈압</a:t>
              </a:r>
              <a:endParaRPr kumimoji="1" lang="ko-KR" altLang="en-US" sz="1800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8" name="Group 132"/>
          <p:cNvGrpSpPr>
            <a:grpSpLocks/>
          </p:cNvGrpSpPr>
          <p:nvPr/>
        </p:nvGrpSpPr>
        <p:grpSpPr bwMode="auto">
          <a:xfrm>
            <a:off x="1187450" y="3690938"/>
            <a:ext cx="3097213" cy="2160587"/>
            <a:chOff x="833" y="2325"/>
            <a:chExt cx="1951" cy="1361"/>
          </a:xfrm>
        </p:grpSpPr>
        <p:sp>
          <p:nvSpPr>
            <p:cNvPr id="19" name="_x88891976"/>
            <p:cNvSpPr>
              <a:spLocks noChangeArrowheads="1"/>
            </p:cNvSpPr>
            <p:nvPr/>
          </p:nvSpPr>
          <p:spPr bwMode="auto">
            <a:xfrm>
              <a:off x="833" y="2597"/>
              <a:ext cx="1951" cy="1089"/>
            </a:xfrm>
            <a:prstGeom prst="roundRect">
              <a:avLst>
                <a:gd name="adj" fmla="val 5000"/>
              </a:avLst>
            </a:prstGeom>
            <a:noFill/>
            <a:ln w="38100">
              <a:solidFill>
                <a:srgbClr val="969696"/>
              </a:solidFill>
              <a:prstDash val="sysDot"/>
              <a:round/>
              <a:headEnd type="triangle" w="med" len="med"/>
              <a:tailEnd/>
            </a:ln>
          </p:spPr>
          <p:txBody>
            <a:bodyPr anchor="ctr"/>
            <a:lstStyle/>
            <a:p>
              <a:pPr algn="just" latinLnBrk="1">
                <a:lnSpc>
                  <a:spcPct val="110000"/>
                </a:lnSpc>
                <a:spcBef>
                  <a:spcPct val="10000"/>
                </a:spcBef>
                <a:spcAft>
                  <a:spcPct val="10000"/>
                </a:spcAft>
                <a:buFontTx/>
                <a:buChar char="•"/>
              </a:pPr>
              <a:endParaRPr kumimoji="1" lang="ko-KR" altLang="ko-KR" sz="240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0" name="Text Box 123"/>
            <p:cNvSpPr txBox="1">
              <a:spLocks noChangeArrowheads="1"/>
            </p:cNvSpPr>
            <p:nvPr/>
          </p:nvSpPr>
          <p:spPr bwMode="auto">
            <a:xfrm>
              <a:off x="1008" y="2915"/>
              <a:ext cx="1769" cy="75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l"/>
              <a:r>
                <a:rPr lang="ko-KR" altLang="en-US" sz="1800" dirty="0" smtClean="0"/>
                <a:t>동맥의 탄력이 떨어지고 혈관 내에 응고된 핏덩이나 지방 등이 쌓여 혈관이  좁아지는 병</a:t>
              </a:r>
              <a:endParaRPr kumimoji="1" lang="en-US" altLang="ko-KR" sz="1800" dirty="0">
                <a:latin typeface="HY견고딕" pitchFamily="18" charset="-127"/>
                <a:ea typeface="HY견고딕" pitchFamily="18" charset="-127"/>
                <a:cs typeface="Arial" charset="0"/>
              </a:endParaRPr>
            </a:p>
          </p:txBody>
        </p:sp>
        <p:sp>
          <p:nvSpPr>
            <p:cNvPr id="21" name="Oval 127"/>
            <p:cNvSpPr>
              <a:spLocks noChangeArrowheads="1"/>
            </p:cNvSpPr>
            <p:nvPr/>
          </p:nvSpPr>
          <p:spPr bwMode="auto">
            <a:xfrm>
              <a:off x="1202" y="2325"/>
              <a:ext cx="1178" cy="456"/>
            </a:xfrm>
            <a:prstGeom prst="ellipse">
              <a:avLst/>
            </a:prstGeom>
            <a:solidFill>
              <a:srgbClr val="3366FF"/>
            </a:solidFill>
            <a:ln w="25400" algn="ctr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latinLnBrk="1"/>
              <a:r>
                <a:rPr kumimoji="1" lang="ko-KR" altLang="en-US" sz="1800" dirty="0" smtClean="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동맥 경화증</a:t>
              </a:r>
              <a:endParaRPr kumimoji="1" lang="ko-KR" altLang="en-US" sz="18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22" name="Group 130"/>
          <p:cNvGrpSpPr>
            <a:grpSpLocks/>
          </p:cNvGrpSpPr>
          <p:nvPr/>
        </p:nvGrpSpPr>
        <p:grpSpPr bwMode="auto">
          <a:xfrm>
            <a:off x="5003800" y="3690938"/>
            <a:ext cx="2952750" cy="2160587"/>
            <a:chOff x="2971" y="2325"/>
            <a:chExt cx="1860" cy="1361"/>
          </a:xfrm>
        </p:grpSpPr>
        <p:sp>
          <p:nvSpPr>
            <p:cNvPr id="23" name="_x88891976"/>
            <p:cNvSpPr>
              <a:spLocks noChangeArrowheads="1"/>
            </p:cNvSpPr>
            <p:nvPr/>
          </p:nvSpPr>
          <p:spPr bwMode="auto">
            <a:xfrm>
              <a:off x="2971" y="2597"/>
              <a:ext cx="1860" cy="1089"/>
            </a:xfrm>
            <a:prstGeom prst="roundRect">
              <a:avLst>
                <a:gd name="adj" fmla="val 5000"/>
              </a:avLst>
            </a:prstGeom>
            <a:noFill/>
            <a:ln w="38100">
              <a:solidFill>
                <a:srgbClr val="969696"/>
              </a:solidFill>
              <a:prstDash val="sysDot"/>
              <a:round/>
              <a:headEnd type="triangle" w="med" len="med"/>
              <a:tailEnd/>
            </a:ln>
          </p:spPr>
          <p:txBody>
            <a:bodyPr anchor="ctr"/>
            <a:lstStyle/>
            <a:p>
              <a:pPr algn="just" latinLnBrk="1">
                <a:lnSpc>
                  <a:spcPct val="110000"/>
                </a:lnSpc>
                <a:spcBef>
                  <a:spcPct val="10000"/>
                </a:spcBef>
                <a:spcAft>
                  <a:spcPct val="10000"/>
                </a:spcAft>
                <a:buFontTx/>
                <a:buChar char="•"/>
              </a:pPr>
              <a:endParaRPr kumimoji="1" lang="ko-KR" altLang="ko-KR" sz="240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4" name="Text Box 125"/>
            <p:cNvSpPr txBox="1">
              <a:spLocks noChangeArrowheads="1"/>
            </p:cNvSpPr>
            <p:nvPr/>
          </p:nvSpPr>
          <p:spPr bwMode="auto">
            <a:xfrm>
              <a:off x="3061" y="2779"/>
              <a:ext cx="1769" cy="75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l"/>
              <a:r>
                <a:rPr lang="ko-KR" altLang="en-US" sz="1800" dirty="0" smtClean="0"/>
                <a:t>정상 세포가 암세포로 변하여 신체 기관을 정상적으로 작용하지 못하게 하는 병</a:t>
              </a:r>
              <a:endParaRPr kumimoji="1" lang="en-US" altLang="ko-KR" sz="1800" dirty="0">
                <a:latin typeface="HY견고딕" pitchFamily="18" charset="-127"/>
                <a:ea typeface="HY견고딕" pitchFamily="18" charset="-127"/>
                <a:cs typeface="Arial" charset="0"/>
              </a:endParaRPr>
            </a:p>
          </p:txBody>
        </p:sp>
        <p:sp>
          <p:nvSpPr>
            <p:cNvPr id="25" name="Oval 128"/>
            <p:cNvSpPr>
              <a:spLocks noChangeArrowheads="1"/>
            </p:cNvSpPr>
            <p:nvPr/>
          </p:nvSpPr>
          <p:spPr bwMode="auto">
            <a:xfrm>
              <a:off x="3345" y="2325"/>
              <a:ext cx="1178" cy="456"/>
            </a:xfrm>
            <a:prstGeom prst="ellipse">
              <a:avLst/>
            </a:prstGeom>
            <a:solidFill>
              <a:srgbClr val="993366"/>
            </a:solidFill>
            <a:ln w="25400" algn="ctr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latinLnBrk="1"/>
              <a:r>
                <a:rPr kumimoji="1" lang="ko-KR" altLang="en-US" sz="1800" dirty="0" smtClean="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암</a:t>
              </a:r>
              <a:endParaRPr kumimoji="1" lang="ko-KR" altLang="en-US" sz="18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671514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lang="ko-KR" altLang="en-US" sz="3600" dirty="0" smtClean="0"/>
                <a:t>생활 </a:t>
              </a:r>
              <a:r>
                <a:rPr lang="ko-KR" altLang="en-US" sz="3600" dirty="0" err="1" smtClean="0"/>
                <a:t>습관병의</a:t>
              </a:r>
              <a:r>
                <a:rPr lang="ko-KR" altLang="en-US" sz="3600" dirty="0" smtClean="0"/>
                <a:t> 예방과 관리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3571868" y="6405563"/>
              <a:ext cx="535785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6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생활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습관병의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68140"/>
            <a:ext cx="179027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161350"/>
            <a:ext cx="173116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53202"/>
            <a:ext cx="1714512" cy="15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5224" y="1161350"/>
            <a:ext cx="1634428" cy="158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24060" y="2872457"/>
            <a:ext cx="1815874" cy="161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714612" y="2907842"/>
            <a:ext cx="1815876" cy="162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891048" y="2786058"/>
            <a:ext cx="1522152" cy="176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858016" y="2912606"/>
            <a:ext cx="1569594" cy="14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10" y="4643446"/>
            <a:ext cx="1749480" cy="16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488" y="4643446"/>
            <a:ext cx="1571634" cy="14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72330" y="4500570"/>
            <a:ext cx="157713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그림 20" descr="1.bmp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2066" y="4572008"/>
            <a:ext cx="1500198" cy="15126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5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6" name="Text Box 29"/>
            <p:cNvSpPr txBox="1">
              <a:spLocks noChangeArrowheads="1"/>
            </p:cNvSpPr>
            <p:nvPr/>
          </p:nvSpPr>
          <p:spPr bwMode="auto">
            <a:xfrm>
              <a:off x="4500562" y="6405563"/>
              <a:ext cx="4500594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</a:t>
              </a: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1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건강과 건강 증진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0" y="188913"/>
            <a:ext cx="671514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건강에 영향을 미치는 요</a:t>
              </a:r>
              <a:r>
                <a:rPr kumimoji="1" lang="ko-KR" altLang="en-US" sz="3600" dirty="0">
                  <a:solidFill>
                    <a:schemeClr val="bg1"/>
                  </a:solidFill>
                </a:rPr>
                <a:t>인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그림 18" descr="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357298"/>
            <a:ext cx="8715436" cy="3216954"/>
          </a:xfrm>
          <a:prstGeom prst="rect">
            <a:avLst/>
          </a:prstGeom>
        </p:spPr>
      </p:pic>
      <p:sp>
        <p:nvSpPr>
          <p:cNvPr id="20" name="AutoShape 14"/>
          <p:cNvSpPr>
            <a:spLocks noChangeArrowheads="1"/>
          </p:cNvSpPr>
          <p:nvPr/>
        </p:nvSpPr>
        <p:spPr bwMode="auto">
          <a:xfrm flipH="1">
            <a:off x="714347" y="4857760"/>
            <a:ext cx="7627965" cy="893762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dirty="0"/>
              <a:t>건강 행동은 개인의 건강에 가장 큰 영향을 미치는 </a:t>
            </a:r>
            <a:r>
              <a:rPr lang="ko-KR" altLang="en-US" dirty="0" smtClean="0"/>
              <a:t>요인으로</a:t>
            </a:r>
            <a:r>
              <a:rPr lang="en-US" altLang="ko-KR" dirty="0" smtClean="0"/>
              <a:t>,</a:t>
            </a:r>
            <a:r>
              <a:rPr lang="ko-KR" altLang="en-US" dirty="0" smtClean="0"/>
              <a:t> 노력에 </a:t>
            </a:r>
            <a:endParaRPr lang="en-US" altLang="ko-KR" dirty="0" smtClean="0"/>
          </a:p>
          <a:p>
            <a:pPr algn="l"/>
            <a:r>
              <a:rPr lang="ko-KR" altLang="en-US" dirty="0" smtClean="0"/>
              <a:t>따라 </a:t>
            </a:r>
            <a:r>
              <a:rPr lang="ko-KR" altLang="en-US" dirty="0"/>
              <a:t>달라질 수 </a:t>
            </a:r>
            <a:r>
              <a:rPr lang="ko-KR" altLang="en-US" dirty="0" smtClean="0"/>
              <a:t>있으나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개인적 </a:t>
            </a:r>
            <a:r>
              <a:rPr lang="ko-KR" altLang="en-US" dirty="0"/>
              <a:t>특성은 타고나는 것이므로 스스로</a:t>
            </a:r>
          </a:p>
          <a:p>
            <a:pPr algn="l"/>
            <a:r>
              <a:rPr lang="ko-KR" altLang="en-US" dirty="0"/>
              <a:t>조절하기 </a:t>
            </a:r>
            <a:r>
              <a:rPr lang="ko-KR" altLang="en-US" dirty="0" smtClean="0"/>
              <a:t>어렵다</a:t>
            </a:r>
            <a:r>
              <a:rPr lang="en-US" altLang="ko-KR" dirty="0" smtClean="0"/>
              <a:t>.</a:t>
            </a:r>
            <a:endParaRPr kumimoji="1" lang="ko-KR" altLang="en-US" dirty="0">
              <a:cs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188913"/>
            <a:ext cx="6143636" cy="1339850"/>
            <a:chOff x="0" y="119"/>
            <a:chExt cx="4223" cy="844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8" y="147"/>
              <a:ext cx="4195" cy="816"/>
              <a:chOff x="0" y="119"/>
              <a:chExt cx="5556" cy="544"/>
            </a:xfrm>
            <a:grpFill/>
          </p:grpSpPr>
          <p:sp>
            <p:nvSpPr>
              <p:cNvPr id="38927" name="Oval 1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28" name="Rectangle 1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endParaRPr kumimoji="1" lang="en-US" altLang="en-US" sz="4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0" y="119"/>
              <a:ext cx="4195" cy="816"/>
              <a:chOff x="0" y="119"/>
              <a:chExt cx="5556" cy="544"/>
            </a:xfrm>
            <a:grpFill/>
          </p:grpSpPr>
          <p:sp>
            <p:nvSpPr>
              <p:cNvPr id="38917" name="Oval 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18" name="Rectangle 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r>
                  <a:rPr kumimoji="1" lang="en-US" altLang="ko-KR" sz="4000" dirty="0" smtClean="0">
                    <a:solidFill>
                      <a:schemeClr val="bg1"/>
                    </a:solidFill>
                  </a:rPr>
                  <a:t>7 </a:t>
                </a:r>
                <a:r>
                  <a:rPr kumimoji="1" lang="ko-KR" altLang="en-US" sz="4000" dirty="0" smtClean="0">
                    <a:solidFill>
                      <a:schemeClr val="bg1"/>
                    </a:solidFill>
                  </a:rPr>
                  <a:t>비만의 예방과 관리</a:t>
                </a:r>
                <a:endParaRPr kumimoji="1" lang="en-US" altLang="en-US" sz="4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1404938" y="3357563"/>
            <a:ext cx="6881838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kumimoji="1" lang="en-US" altLang="ko-KR" sz="2400" dirty="0" smtClean="0">
                <a:solidFill>
                  <a:srgbClr val="CC0000"/>
                </a:solidFill>
              </a:rPr>
              <a:t>-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청소년 비만의 원인과 문제점을 설명할 수 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</a:p>
          <a:p>
            <a:pPr algn="l"/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/>
            <a:r>
              <a:rPr kumimoji="1" lang="en-US" altLang="ko-KR" sz="2400" dirty="0" smtClean="0">
                <a:solidFill>
                  <a:srgbClr val="CC0000"/>
                </a:solidFill>
              </a:rPr>
              <a:t>-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비만 예방을 위한 식사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·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운동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·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행동 관리 방법을 알고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,   </a:t>
            </a:r>
          </a:p>
          <a:p>
            <a:pPr algn="l"/>
            <a:r>
              <a:rPr kumimoji="1" lang="en-US" altLang="ko-KR" sz="2400" dirty="0" smtClean="0">
                <a:solidFill>
                  <a:srgbClr val="CC0000"/>
                </a:solidFill>
              </a:rPr>
              <a:t> 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실천할 수 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  <a:endParaRPr kumimoji="1" lang="en-US" altLang="ko-KR" sz="24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671514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건강에 영향을 미치는 요</a:t>
              </a:r>
              <a:r>
                <a:rPr kumimoji="1" lang="ko-KR" altLang="en-US" sz="3600" dirty="0">
                  <a:solidFill>
                    <a:schemeClr val="bg1"/>
                  </a:solidFill>
                </a:rPr>
                <a:t>인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286248" y="6405563"/>
              <a:ext cx="47149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7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비만의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0" name="AutoShape 21"/>
          <p:cNvSpPr>
            <a:spLocks noChangeArrowheads="1"/>
          </p:cNvSpPr>
          <p:nvPr/>
        </p:nvSpPr>
        <p:spPr bwMode="auto">
          <a:xfrm>
            <a:off x="755650" y="1357298"/>
            <a:ext cx="1512888" cy="86856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비만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AutoShape 22"/>
          <p:cNvSpPr>
            <a:spLocks noChangeArrowheads="1"/>
          </p:cNvSpPr>
          <p:nvPr/>
        </p:nvSpPr>
        <p:spPr bwMode="auto">
          <a:xfrm flipH="1">
            <a:off x="2411411" y="1358198"/>
            <a:ext cx="6264275" cy="881046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sz="1800" dirty="0" smtClean="0"/>
              <a:t>소모하는 에너지에 비해 섭취하는 에너지가 많아서 소모하고 </a:t>
            </a:r>
            <a:endParaRPr lang="en-US" altLang="ko-KR" sz="1800" dirty="0" smtClean="0"/>
          </a:p>
          <a:p>
            <a:pPr algn="l"/>
            <a:r>
              <a:rPr lang="ko-KR" altLang="en-US" sz="1800" dirty="0" smtClean="0"/>
              <a:t>남은 에너지가 체지방으로 축적되는 상태</a:t>
            </a:r>
            <a:endParaRPr kumimoji="1" lang="ko-KR" altLang="en-US" sz="1800" dirty="0">
              <a:cs typeface="Arial" charset="0"/>
            </a:endParaRP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395288" y="3714752"/>
            <a:ext cx="8064500" cy="2306636"/>
          </a:xfrm>
          <a:prstGeom prst="flowChartAlternateProcess">
            <a:avLst/>
          </a:prstGeom>
          <a:noFill/>
          <a:ln w="38100" cap="rnd">
            <a:solidFill>
              <a:schemeClr val="accent2"/>
            </a:solidFill>
            <a:prstDash val="sysDot"/>
            <a:miter lim="800000"/>
            <a:headEnd/>
            <a:tailEnd/>
          </a:ln>
          <a:effectLst/>
        </p:spPr>
        <p:txBody>
          <a:bodyPr anchor="ctr"/>
          <a:lstStyle/>
          <a:p>
            <a:pPr latinLnBrk="1"/>
            <a:endParaRPr kumimoji="1" lang="en-US" altLang="ko-KR" sz="2400" b="1">
              <a:latin typeface="굴림" charset="-127"/>
              <a:ea typeface="굴림" charset="-127"/>
            </a:endParaRPr>
          </a:p>
          <a:p>
            <a:pPr latinLnBrk="1"/>
            <a:endParaRPr kumimoji="1" lang="en-US" altLang="ko-KR" sz="2400" b="1">
              <a:latin typeface="굴림" charset="-127"/>
              <a:ea typeface="굴림" charset="-127"/>
            </a:endParaRPr>
          </a:p>
          <a:p>
            <a:pPr latinLnBrk="1"/>
            <a:endParaRPr kumimoji="1" lang="en-US" altLang="ko-KR" sz="2400" b="1">
              <a:latin typeface="굴림" charset="-127"/>
              <a:ea typeface="굴림" charset="-127"/>
            </a:endParaRPr>
          </a:p>
          <a:p>
            <a:pPr latinLnBrk="1"/>
            <a:endParaRPr kumimoji="1" lang="en-US" altLang="ko-KR" sz="2400" b="1">
              <a:latin typeface="굴림" charset="-127"/>
              <a:ea typeface="굴림" charset="-127"/>
            </a:endParaRPr>
          </a:p>
          <a:p>
            <a:pPr latinLnBrk="1"/>
            <a:endParaRPr kumimoji="1" lang="en-US" altLang="ko-KR" sz="2400" b="1">
              <a:latin typeface="굴림" charset="-127"/>
              <a:ea typeface="굴림" charset="-127"/>
            </a:endParaRPr>
          </a:p>
          <a:p>
            <a:pPr latinLnBrk="1"/>
            <a:endParaRPr kumimoji="1" lang="en-US" altLang="ko-KR" sz="2400" b="1">
              <a:latin typeface="굴림" charset="-127"/>
              <a:ea typeface="굴림" charset="-127"/>
            </a:endParaRPr>
          </a:p>
          <a:p>
            <a:pPr latinLnBrk="1"/>
            <a:endParaRPr kumimoji="1" lang="en-US" altLang="ko-KR" sz="2400" b="1">
              <a:latin typeface="굴림" charset="-127"/>
              <a:ea typeface="굴림" charset="-127"/>
            </a:endParaRPr>
          </a:p>
          <a:p>
            <a:pPr latinLnBrk="1"/>
            <a:endParaRPr kumimoji="1" lang="en-US" altLang="ko-KR" sz="2400" b="1">
              <a:latin typeface="굴림" charset="-127"/>
              <a:ea typeface="굴림" charset="-127"/>
            </a:endParaRPr>
          </a:p>
        </p:txBody>
      </p:sp>
      <p:pic>
        <p:nvPicPr>
          <p:cNvPr id="15" name="그림 14" descr="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4" y="3795718"/>
            <a:ext cx="7429520" cy="2167476"/>
          </a:xfrm>
          <a:prstGeom prst="rect">
            <a:avLst/>
          </a:prstGeom>
        </p:spPr>
      </p:pic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642910" y="3500438"/>
            <a:ext cx="2960680" cy="359388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92075" indent="-92075">
              <a:spcBef>
                <a:spcPct val="20000"/>
              </a:spcBef>
              <a:buClr>
                <a:srgbClr val="3A5F72"/>
              </a:buClr>
              <a:buFont typeface="Wingdings" pitchFamily="2" charset="2"/>
              <a:buNone/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청소년 비만의 원인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AutoShape 21"/>
          <p:cNvSpPr>
            <a:spLocks noChangeArrowheads="1"/>
          </p:cNvSpPr>
          <p:nvPr/>
        </p:nvSpPr>
        <p:spPr bwMode="auto">
          <a:xfrm>
            <a:off x="755650" y="2356530"/>
            <a:ext cx="1512888" cy="86856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청소년</a:t>
            </a:r>
            <a:endParaRPr kumimoji="1" lang="en-US" altLang="ko-KR" sz="2800" dirty="0" smtClean="0">
              <a:solidFill>
                <a:schemeClr val="bg1"/>
              </a:solidFill>
            </a:endParaRPr>
          </a:p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비만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7" name="AutoShape 22"/>
          <p:cNvSpPr>
            <a:spLocks noChangeArrowheads="1"/>
          </p:cNvSpPr>
          <p:nvPr/>
        </p:nvSpPr>
        <p:spPr bwMode="auto">
          <a:xfrm flipH="1">
            <a:off x="2411411" y="2357430"/>
            <a:ext cx="6264275" cy="881046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sz="1800" dirty="0" smtClean="0"/>
              <a:t>성인 비만과 달리 지방 세포 수가 많아지고 크기도 점점 커져 </a:t>
            </a:r>
            <a:endParaRPr lang="en-US" altLang="ko-KR" sz="1800" dirty="0" smtClean="0"/>
          </a:p>
          <a:p>
            <a:pPr algn="l"/>
            <a:r>
              <a:rPr lang="ko-KR" altLang="en-US" sz="1800" dirty="0" smtClean="0"/>
              <a:t>성장이 끝난 후에도 세포 수가 줄지 않는다는 점에서 문제가 됨</a:t>
            </a:r>
            <a:r>
              <a:rPr lang="en-US" altLang="ko-KR" sz="1800" dirty="0" smtClean="0"/>
              <a:t>.</a:t>
            </a:r>
            <a:endParaRPr kumimoji="1" lang="ko-KR" altLang="en-US" sz="1800" dirty="0">
              <a:cs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5072066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청소년 비만의 문제점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3571868" y="6405563"/>
              <a:ext cx="535785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6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생활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습관병의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10" name="그림 9" descr="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2357430"/>
            <a:ext cx="5924570" cy="3757921"/>
          </a:xfrm>
          <a:prstGeom prst="rect">
            <a:avLst/>
          </a:prstGeom>
        </p:spPr>
      </p:pic>
      <p:sp>
        <p:nvSpPr>
          <p:cNvPr id="12" name="AutoShape 22"/>
          <p:cNvSpPr>
            <a:spLocks noChangeArrowheads="1"/>
          </p:cNvSpPr>
          <p:nvPr/>
        </p:nvSpPr>
        <p:spPr bwMode="auto">
          <a:xfrm flipH="1">
            <a:off x="1142976" y="1358198"/>
            <a:ext cx="7000924" cy="881046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en-US" altLang="ko-KR" smtClean="0"/>
              <a:t>- </a:t>
            </a:r>
            <a:r>
              <a:rPr lang="ko-KR" altLang="en-US" dirty="0" smtClean="0"/>
              <a:t>청소년 비만은 성인 비만으로 이어질 가능성이 높음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 algn="l"/>
            <a:r>
              <a:rPr lang="en-US" altLang="ko-KR" dirty="0" smtClean="0"/>
              <a:t>- </a:t>
            </a:r>
            <a:r>
              <a:rPr lang="ko-KR" altLang="en-US" dirty="0" smtClean="0"/>
              <a:t>신체적</a:t>
            </a:r>
            <a:r>
              <a:rPr lang="en-US" altLang="ko-KR" dirty="0" smtClean="0"/>
              <a:t>·</a:t>
            </a:r>
            <a:r>
              <a:rPr lang="ko-KR" altLang="en-US" dirty="0" smtClean="0"/>
              <a:t>정신적</a:t>
            </a:r>
            <a:r>
              <a:rPr lang="en-US" altLang="ko-KR" dirty="0" smtClean="0"/>
              <a:t>·</a:t>
            </a:r>
            <a:r>
              <a:rPr lang="ko-KR" altLang="en-US" dirty="0" smtClean="0"/>
              <a:t>사회적 건강에도 문제를 일으킴</a:t>
            </a:r>
            <a:r>
              <a:rPr lang="en-US" altLang="ko-KR" dirty="0" smtClean="0"/>
              <a:t>.</a:t>
            </a:r>
            <a:endParaRPr kumimoji="1" lang="ko-KR" altLang="en-US" dirty="0">
              <a:cs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7286644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비만의 예방과 관리 </a:t>
              </a:r>
              <a:r>
                <a:rPr kumimoji="1" lang="en-US" altLang="ko-KR" sz="3600" dirty="0" smtClean="0">
                  <a:solidFill>
                    <a:schemeClr val="bg1"/>
                  </a:solidFill>
                </a:rPr>
                <a:t>– 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식사 관리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388318" y="6405563"/>
              <a:ext cx="464347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7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비만의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1" name="AutoShape 17"/>
          <p:cNvSpPr>
            <a:spLocks noChangeArrowheads="1"/>
          </p:cNvSpPr>
          <p:nvPr/>
        </p:nvSpPr>
        <p:spPr bwMode="auto">
          <a:xfrm flipH="1">
            <a:off x="785786" y="1643050"/>
            <a:ext cx="7389837" cy="4229113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ko-KR" dirty="0" smtClean="0"/>
              <a:t>•</a:t>
            </a:r>
            <a:r>
              <a:rPr lang="ko-KR" altLang="en-US" dirty="0" smtClean="0"/>
              <a:t>짜고 매운 음식을 피하고 싱겁게 먹는다</a:t>
            </a:r>
            <a:r>
              <a:rPr lang="en-US" altLang="ko-KR" dirty="0" smtClean="0"/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ko-KR" dirty="0" smtClean="0"/>
              <a:t>•</a:t>
            </a:r>
            <a:r>
              <a:rPr lang="ko-KR" altLang="en-US" dirty="0" smtClean="0"/>
              <a:t>단 음식과 단 음료를 적게 먹는다</a:t>
            </a:r>
            <a:r>
              <a:rPr lang="en-US" altLang="ko-KR" dirty="0" smtClean="0"/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ko-KR" dirty="0" smtClean="0"/>
              <a:t>•</a:t>
            </a:r>
            <a:r>
              <a:rPr lang="ko-KR" altLang="en-US" dirty="0" smtClean="0"/>
              <a:t>칼슘이 많은 우유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뼈째 먹는 생선 등을 매일 먹는다</a:t>
            </a:r>
            <a:r>
              <a:rPr lang="en-US" altLang="ko-KR" dirty="0" smtClean="0"/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ko-KR" dirty="0" smtClean="0"/>
              <a:t>•</a:t>
            </a:r>
            <a:r>
              <a:rPr lang="ko-KR" altLang="en-US" dirty="0" smtClean="0"/>
              <a:t>여러 가지 채소와 과일을 매일 충분히 섭취한다</a:t>
            </a:r>
            <a:r>
              <a:rPr lang="en-US" altLang="ko-KR" dirty="0" smtClean="0"/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ko-KR" dirty="0" smtClean="0"/>
              <a:t>•</a:t>
            </a:r>
            <a:r>
              <a:rPr lang="ko-KR" altLang="en-US" dirty="0" smtClean="0"/>
              <a:t>지방이 많은 고기</a:t>
            </a:r>
            <a:r>
              <a:rPr lang="en-US" altLang="ko-KR" dirty="0" smtClean="0"/>
              <a:t>,</a:t>
            </a:r>
            <a:r>
              <a:rPr lang="ko-KR" altLang="en-US" dirty="0" smtClean="0"/>
              <a:t> 튀긴 음식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즉석식품을 줄인다</a:t>
            </a:r>
            <a:r>
              <a:rPr lang="en-US" altLang="ko-KR" dirty="0" smtClean="0"/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ko-KR" dirty="0" smtClean="0"/>
              <a:t>•</a:t>
            </a:r>
            <a:r>
              <a:rPr lang="ko-KR" altLang="en-US" dirty="0" smtClean="0"/>
              <a:t>세끼 식사를 규칙적으로 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아침은 꼭 먹는다</a:t>
            </a:r>
            <a:r>
              <a:rPr lang="en-US" altLang="ko-KR" dirty="0" smtClean="0"/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ko-KR" dirty="0" smtClean="0"/>
              <a:t>•</a:t>
            </a:r>
            <a:r>
              <a:rPr lang="ko-KR" altLang="en-US" dirty="0" smtClean="0"/>
              <a:t>식사는 천천히 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간식은 하루 </a:t>
            </a:r>
            <a:r>
              <a:rPr lang="en-US" altLang="ko-KR" dirty="0" smtClean="0"/>
              <a:t>1~2</a:t>
            </a:r>
            <a:r>
              <a:rPr lang="ko-KR" altLang="en-US" dirty="0" smtClean="0"/>
              <a:t>회로 제한한다</a:t>
            </a:r>
            <a:r>
              <a:rPr lang="en-US" altLang="ko-KR" dirty="0" smtClean="0"/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ko-KR" dirty="0" smtClean="0"/>
              <a:t>•</a:t>
            </a:r>
            <a:r>
              <a:rPr lang="ko-KR" altLang="en-US" dirty="0" smtClean="0"/>
              <a:t>먹을 만큼만 덜어서 먹는다</a:t>
            </a:r>
            <a:r>
              <a:rPr lang="en-US" altLang="ko-KR" dirty="0" smtClean="0"/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altLang="ko-KR" dirty="0" smtClean="0"/>
              <a:t>•</a:t>
            </a:r>
            <a:r>
              <a:rPr lang="ko-KR" altLang="en-US" dirty="0" smtClean="0"/>
              <a:t>하루에 </a:t>
            </a:r>
            <a:r>
              <a:rPr lang="en-US" altLang="ko-KR" dirty="0" smtClean="0"/>
              <a:t>8~10</a:t>
            </a:r>
            <a:r>
              <a:rPr lang="ko-KR" altLang="en-US" dirty="0" smtClean="0"/>
              <a:t>컵 정도의 물을 충분히 마신다</a:t>
            </a:r>
            <a:r>
              <a:rPr lang="en-US" altLang="ko-KR" dirty="0" smtClean="0"/>
              <a:t>.</a:t>
            </a:r>
            <a:endParaRPr kumimoji="1" lang="ko-KR" altLang="en-US" dirty="0">
              <a:cs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00660" y="928670"/>
            <a:ext cx="4143372" cy="567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3571868" y="6405563"/>
              <a:ext cx="535785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6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생활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습관병의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0" y="188913"/>
            <a:ext cx="7286644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비만의 예방과 관리 </a:t>
              </a:r>
              <a:r>
                <a:rPr kumimoji="1" lang="en-US" altLang="ko-KR" sz="3600" dirty="0" smtClean="0">
                  <a:solidFill>
                    <a:schemeClr val="bg1"/>
                  </a:solidFill>
                </a:rPr>
                <a:t>– 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운동 관리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AutoShape 17"/>
          <p:cNvSpPr>
            <a:spLocks noChangeArrowheads="1"/>
          </p:cNvSpPr>
          <p:nvPr/>
        </p:nvSpPr>
        <p:spPr bwMode="auto">
          <a:xfrm flipH="1">
            <a:off x="571472" y="1909078"/>
            <a:ext cx="7072362" cy="4229113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>
              <a:lnSpc>
                <a:spcPct val="150000"/>
              </a:lnSpc>
            </a:pPr>
            <a:r>
              <a:rPr lang="en-US" altLang="ko-KR" dirty="0" smtClean="0"/>
              <a:t>•</a:t>
            </a:r>
            <a:r>
              <a:rPr lang="ko-KR" altLang="en-US" dirty="0" err="1" smtClean="0"/>
              <a:t>유산소</a:t>
            </a:r>
            <a:r>
              <a:rPr lang="ko-KR" altLang="en-US" dirty="0" smtClean="0"/>
              <a:t> 운동이 지방 연소에 효과적이다</a:t>
            </a:r>
            <a:r>
              <a:rPr lang="en-US" altLang="ko-KR" dirty="0" smtClean="0"/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/>
              <a:t>•</a:t>
            </a:r>
            <a:r>
              <a:rPr lang="ko-KR" altLang="en-US" dirty="0" smtClean="0"/>
              <a:t>근육 강화 운동은 비만 예방에 효과적이다</a:t>
            </a:r>
            <a:r>
              <a:rPr lang="en-US" altLang="ko-KR" dirty="0" smtClean="0"/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/>
              <a:t>•</a:t>
            </a:r>
            <a:r>
              <a:rPr lang="ko-KR" altLang="en-US" dirty="0" smtClean="0"/>
              <a:t>격렬한 운동이나 장시간 하는 운동은 부상의 위험이 있다</a:t>
            </a:r>
            <a:r>
              <a:rPr lang="en-US" altLang="ko-KR" dirty="0" smtClean="0"/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/>
              <a:t>•</a:t>
            </a:r>
            <a:r>
              <a:rPr lang="ko-KR" altLang="en-US" dirty="0" smtClean="0"/>
              <a:t>운동 종목은 신체 조건을 고려하여 충격이 낮은 것부터 한다</a:t>
            </a:r>
            <a:r>
              <a:rPr lang="en-US" altLang="ko-KR" dirty="0" smtClean="0"/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/>
              <a:t>•</a:t>
            </a:r>
            <a:r>
              <a:rPr lang="ko-KR" altLang="en-US" dirty="0" smtClean="0"/>
              <a:t>운동 중 통증을 느끼면 휴식을 취한 다음 다시 시작한다</a:t>
            </a:r>
            <a:r>
              <a:rPr lang="en-US" altLang="ko-KR" dirty="0" smtClean="0"/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/>
              <a:t>•</a:t>
            </a:r>
            <a:r>
              <a:rPr lang="ko-KR" altLang="en-US" dirty="0" smtClean="0"/>
              <a:t>좋아하는 운동 종목을 선택하여 꾸준히 하도록 한다</a:t>
            </a:r>
            <a:r>
              <a:rPr lang="en-US" altLang="ko-KR" dirty="0" smtClean="0"/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/>
              <a:t>•</a:t>
            </a:r>
            <a:r>
              <a:rPr lang="ko-KR" altLang="en-US" dirty="0" smtClean="0"/>
              <a:t>혼자보다는 여럿이 함께하는 운동 지속하는 데 도움이 된다</a:t>
            </a:r>
            <a:r>
              <a:rPr lang="en-US" altLang="ko-KR" dirty="0" smtClean="0"/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/>
              <a:t>•TV</a:t>
            </a:r>
            <a:r>
              <a:rPr lang="ko-KR" altLang="en-US" dirty="0" smtClean="0"/>
              <a:t> 시청 및 인터넷 사용을 줄이고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신체 활동을 늘린다</a:t>
            </a:r>
            <a:r>
              <a:rPr lang="en-US" altLang="ko-KR" dirty="0" smtClean="0"/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/>
              <a:t>•</a:t>
            </a:r>
            <a:r>
              <a:rPr lang="ko-KR" altLang="en-US" dirty="0" smtClean="0"/>
              <a:t>즐겁게 운동하고 운동 일지를 기록한다</a:t>
            </a:r>
            <a:r>
              <a:rPr lang="en-US" altLang="ko-KR" dirty="0" smtClean="0"/>
              <a:t>.</a:t>
            </a:r>
            <a:endParaRPr kumimoji="1" lang="ko-KR" altLang="en-US" dirty="0">
              <a:cs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7286644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비만의 예방과 관리 </a:t>
              </a:r>
              <a:r>
                <a:rPr kumimoji="1" lang="en-US" altLang="ko-KR" sz="3600" dirty="0" smtClean="0">
                  <a:solidFill>
                    <a:schemeClr val="bg1"/>
                  </a:solidFill>
                </a:rPr>
                <a:t>– 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행동 관리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388318" y="6405563"/>
              <a:ext cx="464347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7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비만의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755650" y="1341438"/>
            <a:ext cx="1512888" cy="99377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행동 요법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 flipH="1">
            <a:off x="2411413" y="1341438"/>
            <a:ext cx="6264275" cy="1008062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dirty="0" smtClean="0"/>
              <a:t>비만을 유발하는 나쁜 생활 습관을 바꾸기 위한 효과적인 </a:t>
            </a:r>
            <a:endParaRPr lang="en-US" altLang="ko-KR" dirty="0" smtClean="0"/>
          </a:p>
          <a:p>
            <a:pPr algn="l"/>
            <a:r>
              <a:rPr lang="ko-KR" altLang="en-US" dirty="0" smtClean="0"/>
              <a:t>방법으로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장기적으로 보면 효과가 큼</a:t>
            </a:r>
            <a:r>
              <a:rPr lang="en-US" altLang="ko-KR" dirty="0" smtClean="0"/>
              <a:t>.</a:t>
            </a:r>
            <a:endParaRPr kumimoji="1" lang="ko-KR" altLang="en-US" dirty="0">
              <a:cs typeface="Arial" charset="0"/>
            </a:endParaRPr>
          </a:p>
        </p:txBody>
      </p:sp>
      <p:pic>
        <p:nvPicPr>
          <p:cNvPr id="13" name="그림 12" descr="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565786"/>
            <a:ext cx="7575254" cy="35064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188913"/>
            <a:ext cx="6572264" cy="1339850"/>
            <a:chOff x="0" y="119"/>
            <a:chExt cx="4223" cy="844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8" y="147"/>
              <a:ext cx="4195" cy="816"/>
              <a:chOff x="0" y="119"/>
              <a:chExt cx="5556" cy="544"/>
            </a:xfrm>
            <a:grpFill/>
          </p:grpSpPr>
          <p:sp>
            <p:nvSpPr>
              <p:cNvPr id="38927" name="Oval 1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28" name="Rectangle 1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endParaRPr kumimoji="1" lang="en-US" altLang="en-US" sz="4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0" y="119"/>
              <a:ext cx="4195" cy="816"/>
              <a:chOff x="0" y="119"/>
              <a:chExt cx="5556" cy="544"/>
            </a:xfrm>
            <a:grpFill/>
          </p:grpSpPr>
          <p:sp>
            <p:nvSpPr>
              <p:cNvPr id="38917" name="Oval 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18" name="Rectangle 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r>
                  <a:rPr kumimoji="1" lang="en-US" altLang="ko-KR" sz="4000" dirty="0" smtClean="0">
                    <a:solidFill>
                      <a:schemeClr val="bg1"/>
                    </a:solidFill>
                  </a:rPr>
                  <a:t>8 </a:t>
                </a:r>
                <a:r>
                  <a:rPr kumimoji="1" lang="ko-KR" altLang="en-US" sz="4000" dirty="0" err="1" smtClean="0">
                    <a:solidFill>
                      <a:schemeClr val="bg1"/>
                    </a:solidFill>
                  </a:rPr>
                  <a:t>감염병의</a:t>
                </a:r>
                <a:r>
                  <a:rPr kumimoji="1" lang="ko-KR" altLang="en-US" sz="4000" dirty="0" smtClean="0">
                    <a:solidFill>
                      <a:schemeClr val="bg1"/>
                    </a:solidFill>
                  </a:rPr>
                  <a:t> 예방과 관리</a:t>
                </a:r>
                <a:endParaRPr kumimoji="1" lang="en-US" altLang="en-US" sz="4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1071538" y="2786058"/>
            <a:ext cx="7239028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latinLnBrk="1">
              <a:buFontTx/>
              <a:buChar char="-"/>
            </a:pPr>
            <a:r>
              <a:rPr kumimoji="1" lang="ko-KR" altLang="en-US" sz="2400" dirty="0" smtClean="0">
                <a:solidFill>
                  <a:srgbClr val="CC0000"/>
                </a:solidFill>
              </a:rPr>
              <a:t> </a:t>
            </a:r>
            <a:r>
              <a:rPr kumimoji="1" lang="ko-KR" altLang="en-US" sz="2400" dirty="0" err="1" smtClean="0">
                <a:solidFill>
                  <a:srgbClr val="CC0000"/>
                </a:solidFill>
              </a:rPr>
              <a:t>감염병의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 발생 과정을 알고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,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예방 및 관리 방법을 </a:t>
            </a:r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 latinLnBrk="1"/>
            <a:r>
              <a:rPr kumimoji="1" lang="en-US" altLang="ko-KR" sz="2400" dirty="0" smtClean="0">
                <a:solidFill>
                  <a:srgbClr val="CC0000"/>
                </a:solidFill>
              </a:rPr>
              <a:t> 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실천할 수 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</a:p>
          <a:p>
            <a:pPr algn="l" latinLnBrk="1"/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>
              <a:buFontTx/>
              <a:buChar char="-"/>
            </a:pPr>
            <a:r>
              <a:rPr kumimoji="1" lang="ko-KR" altLang="en-US" sz="2400" dirty="0" smtClean="0">
                <a:solidFill>
                  <a:srgbClr val="CC0000"/>
                </a:solidFill>
              </a:rPr>
              <a:t> 청소년기에 흔히 발생하는 </a:t>
            </a:r>
            <a:r>
              <a:rPr kumimoji="1" lang="ko-KR" altLang="en-US" sz="2400" dirty="0" err="1" smtClean="0">
                <a:solidFill>
                  <a:srgbClr val="CC0000"/>
                </a:solidFill>
              </a:rPr>
              <a:t>감염병을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 알고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,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예방 및 </a:t>
            </a:r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/>
            <a:r>
              <a:rPr kumimoji="1" lang="ko-KR" altLang="en-US" sz="2400" dirty="0" smtClean="0">
                <a:solidFill>
                  <a:srgbClr val="CC0000"/>
                </a:solidFill>
              </a:rPr>
              <a:t>  관리 방법을 실천할 수 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</a:p>
          <a:p>
            <a:pPr algn="l"/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>
              <a:buFontTx/>
              <a:buChar char="-"/>
            </a:pPr>
            <a:r>
              <a:rPr kumimoji="1" lang="ko-KR" altLang="en-US" sz="2400" dirty="0" smtClean="0">
                <a:solidFill>
                  <a:srgbClr val="CC0000"/>
                </a:solidFill>
              </a:rPr>
              <a:t> 신종 </a:t>
            </a:r>
            <a:r>
              <a:rPr kumimoji="1" lang="ko-KR" altLang="en-US" sz="2400" dirty="0" err="1" smtClean="0">
                <a:solidFill>
                  <a:srgbClr val="CC0000"/>
                </a:solidFill>
              </a:rPr>
              <a:t>감염병의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 발생 요인을 알고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,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예방 및 관리 방법을</a:t>
            </a:r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/>
            <a:r>
              <a:rPr kumimoji="1" lang="ko-KR" altLang="en-US" sz="2400" dirty="0" smtClean="0">
                <a:solidFill>
                  <a:srgbClr val="CC0000"/>
                </a:solidFill>
              </a:rPr>
              <a:t>  실천할 수 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  <a:endParaRPr kumimoji="1" lang="en-US" altLang="ko-KR" sz="24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385762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감염병이란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4286248" y="6405563"/>
              <a:ext cx="47149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8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감염병의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0" name="AutoShape 21"/>
          <p:cNvSpPr>
            <a:spLocks noChangeArrowheads="1"/>
          </p:cNvSpPr>
          <p:nvPr/>
        </p:nvSpPr>
        <p:spPr bwMode="auto">
          <a:xfrm>
            <a:off x="755650" y="1428736"/>
            <a:ext cx="1512888" cy="1055497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err="1" smtClean="0">
                <a:solidFill>
                  <a:schemeClr val="bg1"/>
                </a:solidFill>
              </a:rPr>
              <a:t>감염병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AutoShape 22"/>
          <p:cNvSpPr>
            <a:spLocks noChangeArrowheads="1"/>
          </p:cNvSpPr>
          <p:nvPr/>
        </p:nvSpPr>
        <p:spPr bwMode="auto">
          <a:xfrm flipH="1">
            <a:off x="2411409" y="1429637"/>
            <a:ext cx="5946803" cy="107067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sz="1800" dirty="0" smtClean="0"/>
              <a:t>세균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바이러스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진균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기생충 등의 감염성 병원체가 사람</a:t>
            </a:r>
            <a:r>
              <a:rPr lang="en-US" altLang="ko-KR" sz="1800" dirty="0" smtClean="0"/>
              <a:t>, </a:t>
            </a:r>
          </a:p>
          <a:p>
            <a:pPr algn="l"/>
            <a:r>
              <a:rPr lang="ko-KR" altLang="en-US" sz="1800" dirty="0" smtClean="0"/>
              <a:t>동물과 같은 숙주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병원소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에 침입하여 증식함에 따라 발생</a:t>
            </a:r>
            <a:endParaRPr lang="en-US" altLang="ko-KR" sz="1800" dirty="0" smtClean="0"/>
          </a:p>
          <a:p>
            <a:pPr algn="l"/>
            <a:r>
              <a:rPr lang="ko-KR" altLang="en-US" sz="1800" dirty="0" smtClean="0"/>
              <a:t>하는 질병</a:t>
            </a:r>
            <a:endParaRPr kumimoji="1" lang="ko-KR" altLang="en-US" sz="1800" dirty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352" y="3986223"/>
            <a:ext cx="8109052" cy="201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utoShape 21"/>
          <p:cNvSpPr>
            <a:spLocks noChangeArrowheads="1"/>
          </p:cNvSpPr>
          <p:nvPr/>
        </p:nvSpPr>
        <p:spPr bwMode="auto">
          <a:xfrm>
            <a:off x="755650" y="2643182"/>
            <a:ext cx="1512888" cy="775571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전염병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4" name="AutoShape 22"/>
          <p:cNvSpPr>
            <a:spLocks noChangeArrowheads="1"/>
          </p:cNvSpPr>
          <p:nvPr/>
        </p:nvSpPr>
        <p:spPr bwMode="auto">
          <a:xfrm flipH="1">
            <a:off x="2411407" y="2648121"/>
            <a:ext cx="5946803" cy="786718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sz="1800" dirty="0" err="1" smtClean="0"/>
              <a:t>감염병의</a:t>
            </a:r>
            <a:r>
              <a:rPr lang="ko-KR" altLang="en-US" sz="1800" dirty="0" smtClean="0"/>
              <a:t> 좁은 의미로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사람과 동물에게 전파되는 것을 </a:t>
            </a:r>
            <a:endParaRPr lang="en-US" altLang="ko-KR" sz="1800" dirty="0" smtClean="0"/>
          </a:p>
          <a:p>
            <a:pPr algn="l"/>
            <a:r>
              <a:rPr lang="ko-KR" altLang="en-US" sz="1800" dirty="0" smtClean="0"/>
              <a:t>특별히 강조하여 쓴 용어</a:t>
            </a:r>
            <a:endParaRPr kumimoji="1" lang="ko-KR" altLang="en-US" sz="1800" dirty="0">
              <a:cs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5572132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감염병의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 발생 과정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4286248" y="6405563"/>
              <a:ext cx="47149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8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감염병의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6058"/>
            <a:ext cx="9001156" cy="307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utoShape 22"/>
          <p:cNvSpPr>
            <a:spLocks noChangeArrowheads="1"/>
          </p:cNvSpPr>
          <p:nvPr/>
        </p:nvSpPr>
        <p:spPr bwMode="auto">
          <a:xfrm flipH="1">
            <a:off x="785786" y="1358198"/>
            <a:ext cx="7715304" cy="1142108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>
              <a:buFontTx/>
              <a:buChar char="-"/>
            </a:pPr>
            <a:r>
              <a:rPr lang="ko-KR" altLang="en-US" dirty="0" smtClean="0"/>
              <a:t> 병원체로부터 숙주의 저항성에 이르기까지 </a:t>
            </a:r>
            <a:r>
              <a:rPr lang="en-US" altLang="ko-KR" dirty="0" smtClean="0"/>
              <a:t>6</a:t>
            </a:r>
            <a:r>
              <a:rPr lang="ko-KR" altLang="en-US" dirty="0" smtClean="0"/>
              <a:t>단계를 거쳐 발생함</a:t>
            </a:r>
            <a:r>
              <a:rPr lang="en-US" altLang="ko-KR" dirty="0" smtClean="0"/>
              <a:t>.</a:t>
            </a:r>
          </a:p>
          <a:p>
            <a:pPr algn="l">
              <a:buFontTx/>
              <a:buChar char="-"/>
            </a:pPr>
            <a:r>
              <a:rPr lang="ko-KR" altLang="en-US" dirty="0" smtClean="0"/>
              <a:t> </a:t>
            </a:r>
            <a:r>
              <a:rPr lang="ko-KR" altLang="en-US" dirty="0" err="1" smtClean="0"/>
              <a:t>감염병의</a:t>
            </a:r>
            <a:r>
              <a:rPr lang="ko-KR" altLang="en-US" dirty="0" smtClean="0"/>
              <a:t> 예방과 관리를 위해서는 이 과정 중 어느 하나의 단계라도 </a:t>
            </a:r>
            <a:endParaRPr lang="en-US" altLang="ko-KR" dirty="0" smtClean="0"/>
          </a:p>
          <a:p>
            <a:pPr algn="l"/>
            <a:r>
              <a:rPr lang="en-US" altLang="ko-KR" dirty="0" smtClean="0"/>
              <a:t>  </a:t>
            </a:r>
            <a:r>
              <a:rPr lang="ko-KR" altLang="en-US" dirty="0" smtClean="0"/>
              <a:t>차단하면 가능함</a:t>
            </a:r>
            <a:r>
              <a:rPr lang="en-US" altLang="ko-KR" dirty="0" smtClean="0"/>
              <a:t>.</a:t>
            </a:r>
            <a:endParaRPr kumimoji="1" lang="ko-KR" altLang="en-US" dirty="0">
              <a:cs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4286248" y="6405563"/>
              <a:ext cx="47149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8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감염병의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00739"/>
            <a:ext cx="8786842" cy="334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utoShape 22"/>
          <p:cNvSpPr>
            <a:spLocks noChangeArrowheads="1"/>
          </p:cNvSpPr>
          <p:nvPr/>
        </p:nvSpPr>
        <p:spPr bwMode="auto">
          <a:xfrm flipH="1">
            <a:off x="785786" y="1358198"/>
            <a:ext cx="7715304" cy="1142108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en-US" altLang="ko-KR" dirty="0" smtClean="0"/>
              <a:t>- </a:t>
            </a:r>
            <a:r>
              <a:rPr lang="ko-KR" altLang="en-US" dirty="0" smtClean="0"/>
              <a:t>외부 </a:t>
            </a:r>
            <a:r>
              <a:rPr lang="ko-KR" altLang="en-US" dirty="0" err="1" smtClean="0"/>
              <a:t>생존력이</a:t>
            </a:r>
            <a:r>
              <a:rPr lang="ko-KR" altLang="en-US" dirty="0" smtClean="0"/>
              <a:t> 약한 병원체는 직접 전파됨</a:t>
            </a:r>
            <a:r>
              <a:rPr lang="en-US" altLang="ko-KR" dirty="0" smtClean="0"/>
              <a:t>.</a:t>
            </a:r>
          </a:p>
          <a:p>
            <a:pPr algn="l">
              <a:buFontTx/>
              <a:buChar char="-"/>
            </a:pPr>
            <a:r>
              <a:rPr lang="ko-KR" altLang="en-US" dirty="0" smtClean="0"/>
              <a:t> 외부 </a:t>
            </a:r>
            <a:r>
              <a:rPr lang="ko-KR" altLang="en-US" dirty="0" err="1" smtClean="0"/>
              <a:t>생존력이</a:t>
            </a:r>
            <a:r>
              <a:rPr lang="ko-KR" altLang="en-US" dirty="0" smtClean="0"/>
              <a:t> 강한 병원체는 직접 전파도 되지만 공기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음식과 </a:t>
            </a:r>
            <a:endParaRPr lang="en-US" altLang="ko-KR" dirty="0" smtClean="0"/>
          </a:p>
          <a:p>
            <a:pPr algn="l"/>
            <a:r>
              <a:rPr lang="en-US" altLang="ko-KR" dirty="0" smtClean="0"/>
              <a:t>  </a:t>
            </a:r>
            <a:r>
              <a:rPr lang="ko-KR" altLang="en-US" dirty="0" smtClean="0"/>
              <a:t>같은 매개체를 통해 간접 전파도 됨</a:t>
            </a:r>
            <a:r>
              <a:rPr lang="en-US" altLang="ko-KR" dirty="0" smtClean="0"/>
              <a:t>.</a:t>
            </a:r>
            <a:endParaRPr kumimoji="1" lang="ko-KR" altLang="en-US" dirty="0">
              <a:cs typeface="Arial" charset="0"/>
            </a:endParaRPr>
          </a:p>
        </p:txBody>
      </p:sp>
      <p:grpSp>
        <p:nvGrpSpPr>
          <p:cNvPr id="14" name="Group 42"/>
          <p:cNvGrpSpPr>
            <a:grpSpLocks/>
          </p:cNvGrpSpPr>
          <p:nvPr/>
        </p:nvGrpSpPr>
        <p:grpSpPr bwMode="auto">
          <a:xfrm>
            <a:off x="0" y="188913"/>
            <a:ext cx="5572132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감염병의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 발생 과정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5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6" name="Text Box 29"/>
            <p:cNvSpPr txBox="1">
              <a:spLocks noChangeArrowheads="1"/>
            </p:cNvSpPr>
            <p:nvPr/>
          </p:nvSpPr>
          <p:spPr bwMode="auto">
            <a:xfrm>
              <a:off x="4500562" y="6405563"/>
              <a:ext cx="4500594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</a:t>
              </a: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1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건강과 건강 증진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0" y="188913"/>
            <a:ext cx="6715140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건강에 영향을 미치는 요</a:t>
              </a:r>
              <a:r>
                <a:rPr kumimoji="1" lang="ko-KR" altLang="en-US" sz="3600" dirty="0">
                  <a:solidFill>
                    <a:schemeClr val="bg1"/>
                  </a:solidFill>
                </a:rPr>
                <a:t>인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AutoShape 14"/>
          <p:cNvSpPr>
            <a:spLocks noChangeArrowheads="1"/>
          </p:cNvSpPr>
          <p:nvPr/>
        </p:nvSpPr>
        <p:spPr bwMode="auto">
          <a:xfrm flipH="1">
            <a:off x="714344" y="5072074"/>
            <a:ext cx="7627965" cy="679448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dirty="0"/>
              <a:t>환경적 요인은 국가와 사회의 노력에 의해 개선될 수 있다</a:t>
            </a:r>
            <a:r>
              <a:rPr lang="en-US" altLang="ko-KR" dirty="0"/>
              <a:t>.</a:t>
            </a:r>
            <a:endParaRPr kumimoji="1" lang="ko-KR" altLang="en-US" dirty="0">
              <a:cs typeface="Arial" charset="0"/>
            </a:endParaRPr>
          </a:p>
        </p:txBody>
      </p:sp>
      <p:pic>
        <p:nvPicPr>
          <p:cNvPr id="11" name="그림 10" descr="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2" y="1500174"/>
            <a:ext cx="8572528" cy="321845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8001024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감염병의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 관리를 위한 우리의 노력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4286248" y="6405563"/>
              <a:ext cx="47149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8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감염병의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2" y="2338604"/>
            <a:ext cx="8643966" cy="380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utoShape 22"/>
          <p:cNvSpPr>
            <a:spLocks noChangeArrowheads="1"/>
          </p:cNvSpPr>
          <p:nvPr/>
        </p:nvSpPr>
        <p:spPr bwMode="auto">
          <a:xfrm flipH="1">
            <a:off x="785786" y="1358198"/>
            <a:ext cx="7715304" cy="856356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dirty="0" smtClean="0"/>
              <a:t>예방 접종을 하고 규칙적인 식사와 충분한 휴식을 취하며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운동을 하는 </a:t>
            </a:r>
            <a:endParaRPr lang="en-US" altLang="ko-KR" dirty="0" smtClean="0"/>
          </a:p>
          <a:p>
            <a:pPr algn="l"/>
            <a:r>
              <a:rPr lang="ko-KR" altLang="en-US" dirty="0" smtClean="0"/>
              <a:t>등 바람직한 생활 습관을 가지면 </a:t>
            </a:r>
            <a:r>
              <a:rPr lang="ko-KR" altLang="en-US" dirty="0" err="1" smtClean="0"/>
              <a:t>감염병을</a:t>
            </a:r>
            <a:r>
              <a:rPr lang="ko-KR" altLang="en-US" dirty="0" smtClean="0"/>
              <a:t> 예방할 수 있음</a:t>
            </a:r>
            <a:r>
              <a:rPr lang="en-US" altLang="ko-KR" dirty="0" smtClean="0"/>
              <a:t>.</a:t>
            </a:r>
            <a:endParaRPr kumimoji="1" lang="ko-KR" altLang="en-US" dirty="0">
              <a:cs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7286644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감염병</a:t>
              </a:r>
              <a:r>
                <a:rPr kumimoji="1" lang="ko-KR" altLang="en-US" sz="3600" dirty="0" smtClean="0">
                  <a:solidFill>
                    <a:schemeClr val="bg1"/>
                  </a:solidFill>
                </a:rPr>
                <a:t> 관리를 위한 사회적 노력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4286248" y="6405563"/>
              <a:ext cx="47149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8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감염병의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7186636" cy="485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7286644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청소년기에 주로 발생하는 </a:t>
              </a: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감염병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4286248" y="6405563"/>
              <a:ext cx="47149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8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감염병의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14488"/>
            <a:ext cx="248628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0914" y="1705648"/>
            <a:ext cx="2305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1" y="1698838"/>
            <a:ext cx="2250293" cy="150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929066"/>
            <a:ext cx="25241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3008" y="4006626"/>
            <a:ext cx="23050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60" y="4071942"/>
            <a:ext cx="23050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AutoShape 29"/>
          <p:cNvSpPr>
            <a:spLocks noChangeArrowheads="1"/>
          </p:cNvSpPr>
          <p:nvPr/>
        </p:nvSpPr>
        <p:spPr bwMode="auto">
          <a:xfrm flipH="1">
            <a:off x="785786" y="3143248"/>
            <a:ext cx="2500330" cy="43180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latinLnBrk="1"/>
            <a:r>
              <a:rPr lang="ko-KR" altLang="en-US" dirty="0" smtClean="0"/>
              <a:t>유행성 각</a:t>
            </a:r>
            <a:r>
              <a:rPr lang="en-US" altLang="ko-KR" dirty="0" smtClean="0"/>
              <a:t>·</a:t>
            </a:r>
            <a:r>
              <a:rPr lang="ko-KR" altLang="en-US" dirty="0" smtClean="0"/>
              <a:t>결막염</a:t>
            </a:r>
            <a:endParaRPr kumimoji="1" lang="ko-KR" altLang="en-US" dirty="0"/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 flipH="1">
            <a:off x="3456886" y="3143248"/>
            <a:ext cx="2357454" cy="43180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latinLnBrk="1"/>
            <a:r>
              <a:rPr lang="ko-KR" altLang="en-US" dirty="0" smtClean="0"/>
              <a:t>수족구병</a:t>
            </a:r>
            <a:endParaRPr kumimoji="1" lang="ko-KR" altLang="en-US" dirty="0"/>
          </a:p>
        </p:txBody>
      </p:sp>
      <p:sp>
        <p:nvSpPr>
          <p:cNvPr id="16" name="AutoShape 29"/>
          <p:cNvSpPr>
            <a:spLocks noChangeArrowheads="1"/>
          </p:cNvSpPr>
          <p:nvPr/>
        </p:nvSpPr>
        <p:spPr bwMode="auto">
          <a:xfrm flipH="1">
            <a:off x="5951094" y="3143248"/>
            <a:ext cx="2357454" cy="43180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latinLnBrk="1"/>
            <a:r>
              <a:rPr lang="ko-KR" altLang="en-US" dirty="0" err="1" smtClean="0"/>
              <a:t>쯔쯔가무시증</a:t>
            </a:r>
            <a:endParaRPr kumimoji="1" lang="ko-KR" altLang="en-US" dirty="0"/>
          </a:p>
        </p:txBody>
      </p:sp>
      <p:sp>
        <p:nvSpPr>
          <p:cNvPr id="17" name="AutoShape 29"/>
          <p:cNvSpPr>
            <a:spLocks noChangeArrowheads="1"/>
          </p:cNvSpPr>
          <p:nvPr/>
        </p:nvSpPr>
        <p:spPr bwMode="auto">
          <a:xfrm flipH="1">
            <a:off x="764014" y="5544246"/>
            <a:ext cx="2500330" cy="43180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latinLnBrk="1"/>
            <a:r>
              <a:rPr lang="ko-KR" altLang="en-US" dirty="0" smtClean="0"/>
              <a:t>유행성이하선염</a:t>
            </a:r>
            <a:endParaRPr kumimoji="1" lang="ko-KR" altLang="en-US" dirty="0"/>
          </a:p>
        </p:txBody>
      </p:sp>
      <p:sp>
        <p:nvSpPr>
          <p:cNvPr id="18" name="AutoShape 29"/>
          <p:cNvSpPr>
            <a:spLocks noChangeArrowheads="1"/>
          </p:cNvSpPr>
          <p:nvPr/>
        </p:nvSpPr>
        <p:spPr bwMode="auto">
          <a:xfrm flipH="1">
            <a:off x="3435114" y="5544246"/>
            <a:ext cx="2357454" cy="43180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latinLnBrk="1"/>
            <a:r>
              <a:rPr lang="ko-KR" altLang="en-US" dirty="0" smtClean="0"/>
              <a:t>수   두</a:t>
            </a:r>
            <a:endParaRPr kumimoji="1" lang="ko-KR" altLang="en-US" dirty="0"/>
          </a:p>
        </p:txBody>
      </p:sp>
      <p:sp>
        <p:nvSpPr>
          <p:cNvPr id="19" name="AutoShape 29"/>
          <p:cNvSpPr>
            <a:spLocks noChangeArrowheads="1"/>
          </p:cNvSpPr>
          <p:nvPr/>
        </p:nvSpPr>
        <p:spPr bwMode="auto">
          <a:xfrm flipH="1">
            <a:off x="5929322" y="5544246"/>
            <a:ext cx="2357454" cy="431800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latinLnBrk="1"/>
            <a:r>
              <a:rPr lang="ko-KR" altLang="en-US" dirty="0" smtClean="0"/>
              <a:t>홍   역</a:t>
            </a:r>
            <a:endParaRPr kumimoji="1" lang="ko-KR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0" y="188913"/>
            <a:ext cx="3929058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신종 </a:t>
              </a:r>
              <a:r>
                <a:rPr kumimoji="1" lang="ko-KR" altLang="en-US" sz="3600" dirty="0" err="1" smtClean="0">
                  <a:solidFill>
                    <a:schemeClr val="bg1"/>
                  </a:solidFill>
                </a:rPr>
                <a:t>감염병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9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4286248" y="6405563"/>
              <a:ext cx="471490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8 </a:t>
              </a:r>
              <a:r>
                <a:rPr kumimoji="1" lang="ko-KR" altLang="en-US" sz="1600" b="1" dirty="0" err="1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감염병의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예방과 관리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755650" y="1357298"/>
            <a:ext cx="1512888" cy="844219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400" dirty="0" smtClean="0">
                <a:solidFill>
                  <a:schemeClr val="bg1"/>
                </a:solidFill>
              </a:rPr>
              <a:t>신종</a:t>
            </a:r>
            <a:endParaRPr kumimoji="1" lang="en-US" altLang="ko-KR" sz="2400" dirty="0" smtClean="0">
              <a:solidFill>
                <a:schemeClr val="bg1"/>
              </a:solidFill>
            </a:endParaRPr>
          </a:p>
          <a:p>
            <a:pPr latinLnBrk="1"/>
            <a:r>
              <a:rPr kumimoji="1" lang="ko-KR" altLang="en-US" sz="2400" dirty="0" err="1" smtClean="0">
                <a:solidFill>
                  <a:schemeClr val="bg1"/>
                </a:solidFill>
              </a:rPr>
              <a:t>감염병</a:t>
            </a:r>
            <a:endParaRPr kumimoji="1"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AutoShape 22"/>
          <p:cNvSpPr>
            <a:spLocks noChangeArrowheads="1"/>
          </p:cNvSpPr>
          <p:nvPr/>
        </p:nvSpPr>
        <p:spPr bwMode="auto">
          <a:xfrm flipH="1">
            <a:off x="2411408" y="1358199"/>
            <a:ext cx="5946803" cy="856355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/>
            <a:r>
              <a:rPr lang="ko-KR" altLang="en-US" sz="1800" dirty="0" smtClean="0"/>
              <a:t>전에 알려지지 않은 새로운 병원체에 의해 발생하여 보건 </a:t>
            </a:r>
            <a:endParaRPr lang="en-US" altLang="ko-KR" sz="1800" dirty="0" smtClean="0"/>
          </a:p>
          <a:p>
            <a:pPr algn="l"/>
            <a:r>
              <a:rPr lang="ko-KR" altLang="en-US" sz="1800" dirty="0" smtClean="0"/>
              <a:t>문제를 일으키는 질병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세계보건기구</a:t>
            </a:r>
            <a:r>
              <a:rPr lang="en-US" altLang="ko-KR" sz="1800" dirty="0" smtClean="0"/>
              <a:t>)</a:t>
            </a:r>
            <a:endParaRPr kumimoji="1" lang="ko-KR" altLang="en-US" sz="1800" dirty="0">
              <a:cs typeface="Arial" charset="0"/>
            </a:endParaRPr>
          </a:p>
        </p:txBody>
      </p:sp>
      <p:sp>
        <p:nvSpPr>
          <p:cNvPr id="10" name="AutoShape 39"/>
          <p:cNvSpPr>
            <a:spLocks noChangeArrowheads="1"/>
          </p:cNvSpPr>
          <p:nvPr/>
        </p:nvSpPr>
        <p:spPr bwMode="auto">
          <a:xfrm>
            <a:off x="834198" y="2571744"/>
            <a:ext cx="3737802" cy="3305181"/>
          </a:xfrm>
          <a:prstGeom prst="rightArrowCallout">
            <a:avLst>
              <a:gd name="adj1" fmla="val 50000"/>
              <a:gd name="adj2" fmla="val 25000"/>
              <a:gd name="adj3" fmla="val 8621"/>
              <a:gd name="adj4" fmla="val 89207"/>
            </a:avLst>
          </a:prstGeom>
          <a:solidFill>
            <a:srgbClr val="CCECFF"/>
          </a:solidFill>
          <a:ln w="25400" algn="ctr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t" anchorCtr="0"/>
          <a:lstStyle/>
          <a:p>
            <a:r>
              <a:rPr lang="ko-KR" altLang="en-US" sz="2400" dirty="0" smtClean="0">
                <a:cs typeface="Arial" charset="0"/>
              </a:rPr>
              <a:t>발생 요인</a:t>
            </a:r>
            <a:endParaRPr lang="en-US" altLang="ko-KR" sz="2400" dirty="0" smtClean="0">
              <a:cs typeface="Arial" charset="0"/>
            </a:endParaRPr>
          </a:p>
          <a:p>
            <a:endParaRPr lang="en-US" altLang="ko-KR" sz="2400" dirty="0">
              <a:cs typeface="Arial" charset="0"/>
            </a:endParaRPr>
          </a:p>
        </p:txBody>
      </p:sp>
      <p:sp>
        <p:nvSpPr>
          <p:cNvPr id="13" name="Rectangle 41"/>
          <p:cNvSpPr>
            <a:spLocks noChangeArrowheads="1"/>
          </p:cNvSpPr>
          <p:nvPr/>
        </p:nvSpPr>
        <p:spPr bwMode="auto">
          <a:xfrm>
            <a:off x="4643438" y="2571744"/>
            <a:ext cx="3643338" cy="3305181"/>
          </a:xfrm>
          <a:prstGeom prst="rect">
            <a:avLst/>
          </a:prstGeom>
          <a:solidFill>
            <a:srgbClr val="CCCCFF"/>
          </a:solidFill>
          <a:ln w="25400" algn="ctr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t" anchorCtr="0"/>
          <a:lstStyle/>
          <a:p>
            <a:r>
              <a:rPr lang="ko-KR" altLang="en-US" sz="2400" dirty="0" smtClean="0">
                <a:cs typeface="Arial" charset="0"/>
              </a:rPr>
              <a:t>예방법</a:t>
            </a:r>
            <a:endParaRPr lang="en-US" altLang="ko-KR" sz="2400" dirty="0" smtClean="0">
              <a:cs typeface="Arial" charset="0"/>
            </a:endParaRPr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지구 온난화 방지를 위해 자연을 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   </a:t>
            </a:r>
            <a:r>
              <a:rPr lang="ko-KR" altLang="en-US" sz="1600" dirty="0" smtClean="0"/>
              <a:t>보호한다</a:t>
            </a:r>
            <a:r>
              <a:rPr lang="en-US" altLang="ko-KR" sz="1600" dirty="0" smtClean="0"/>
              <a:t>.</a:t>
            </a:r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항생제 등 약물을 남용하지 않는다</a:t>
            </a:r>
            <a:r>
              <a:rPr lang="en-US" altLang="ko-KR" sz="1600" dirty="0" smtClean="0"/>
              <a:t>.</a:t>
            </a:r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개인위생 및 식품 위생을 철저히 한다</a:t>
            </a:r>
            <a:r>
              <a:rPr lang="en-US" altLang="ko-KR" sz="1600" dirty="0" smtClean="0"/>
              <a:t>.</a:t>
            </a:r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우리나라에서 생산된 음식을 먹는다</a:t>
            </a:r>
            <a:r>
              <a:rPr lang="en-US" altLang="ko-KR" sz="1600" dirty="0" smtClean="0"/>
              <a:t>.</a:t>
            </a:r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err="1" smtClean="0"/>
              <a:t>감염병</a:t>
            </a:r>
            <a:r>
              <a:rPr lang="ko-KR" altLang="en-US" sz="1600" dirty="0" smtClean="0"/>
              <a:t> 유행 시 사람이 많이 모이는</a:t>
            </a:r>
            <a:endParaRPr lang="en-US" altLang="ko-KR" sz="1600" dirty="0" smtClean="0"/>
          </a:p>
          <a:p>
            <a:pPr algn="l"/>
            <a:r>
              <a:rPr lang="en-US" altLang="ko-KR" sz="1600" dirty="0" smtClean="0"/>
              <a:t>   </a:t>
            </a:r>
            <a:r>
              <a:rPr lang="ko-KR" altLang="en-US" sz="1600" dirty="0" smtClean="0"/>
              <a:t>장소를 피한다</a:t>
            </a:r>
            <a:r>
              <a:rPr lang="en-US" altLang="ko-KR" sz="1600" dirty="0" smtClean="0"/>
              <a:t>.</a:t>
            </a:r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신종 </a:t>
            </a:r>
            <a:r>
              <a:rPr lang="ko-KR" altLang="en-US" sz="1600" dirty="0" err="1" smtClean="0"/>
              <a:t>감염병이</a:t>
            </a:r>
            <a:r>
              <a:rPr lang="ko-KR" altLang="en-US" sz="1600" dirty="0" smtClean="0"/>
              <a:t> 유행하는 국가로의</a:t>
            </a:r>
          </a:p>
          <a:p>
            <a:pPr algn="l"/>
            <a:r>
              <a:rPr lang="ko-KR" altLang="en-US" sz="1600" dirty="0" smtClean="0"/>
              <a:t>    여행을 자제한다</a:t>
            </a:r>
            <a:r>
              <a:rPr lang="en-US" altLang="ko-KR" sz="1600" dirty="0" smtClean="0"/>
              <a:t>.</a:t>
            </a:r>
          </a:p>
          <a:p>
            <a:pPr algn="l"/>
            <a:r>
              <a:rPr lang="en-US" altLang="ko-KR" sz="1600" dirty="0" smtClean="0"/>
              <a:t>•</a:t>
            </a:r>
            <a:r>
              <a:rPr lang="ko-KR" altLang="en-US" sz="1600" dirty="0" smtClean="0"/>
              <a:t>신종 </a:t>
            </a:r>
            <a:r>
              <a:rPr lang="ko-KR" altLang="en-US" sz="1600" dirty="0" err="1" smtClean="0"/>
              <a:t>감염병에</a:t>
            </a:r>
            <a:r>
              <a:rPr lang="ko-KR" altLang="en-US" sz="1600" dirty="0" smtClean="0"/>
              <a:t> 대한 국가적 대응 지</a:t>
            </a:r>
          </a:p>
          <a:p>
            <a:pPr algn="l"/>
            <a:r>
              <a:rPr lang="ko-KR" altLang="en-US" sz="1600" dirty="0" smtClean="0"/>
              <a:t>   침을 지킨다</a:t>
            </a:r>
            <a:r>
              <a:rPr lang="en-US" altLang="ko-KR" sz="1600" dirty="0" smtClean="0"/>
              <a:t>.</a:t>
            </a:r>
            <a:endParaRPr lang="ko-KR" altLang="en-US" sz="1600" dirty="0">
              <a:cs typeface="Arial" charset="0"/>
            </a:endParaRPr>
          </a:p>
        </p:txBody>
      </p:sp>
      <p:sp>
        <p:nvSpPr>
          <p:cNvPr id="14" name="타원 13"/>
          <p:cNvSpPr/>
          <p:nvPr/>
        </p:nvSpPr>
        <p:spPr bwMode="auto">
          <a:xfrm>
            <a:off x="357158" y="2500306"/>
            <a:ext cx="1571636" cy="142876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나눔고딕 ExtraBold" pitchFamily="50" charset="-127"/>
              <a:ea typeface="나눔고딕 ExtraBold" pitchFamily="50" charset="-127"/>
              <a:cs typeface="Arial" charset="0"/>
            </a:endParaRPr>
          </a:p>
        </p:txBody>
      </p:sp>
      <p:sp>
        <p:nvSpPr>
          <p:cNvPr id="20" name="AutoShape 35"/>
          <p:cNvSpPr>
            <a:spLocks noChangeArrowheads="1"/>
          </p:cNvSpPr>
          <p:nvPr/>
        </p:nvSpPr>
        <p:spPr bwMode="auto">
          <a:xfrm>
            <a:off x="889206" y="3132151"/>
            <a:ext cx="1584325" cy="64770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92075" indent="-92075"/>
            <a:r>
              <a:rPr lang="ko-KR" altLang="en-US" sz="1600" dirty="0" smtClean="0">
                <a:cs typeface="Arial" charset="0"/>
              </a:rPr>
              <a:t>환경의 변화</a:t>
            </a:r>
            <a:endParaRPr lang="ko-KR" altLang="en-US" sz="1600" dirty="0">
              <a:cs typeface="Arial" charset="0"/>
            </a:endParaRPr>
          </a:p>
        </p:txBody>
      </p:sp>
      <p:sp>
        <p:nvSpPr>
          <p:cNvPr id="21" name="AutoShape 36"/>
          <p:cNvSpPr>
            <a:spLocks noChangeArrowheads="1"/>
          </p:cNvSpPr>
          <p:nvPr/>
        </p:nvSpPr>
        <p:spPr bwMode="auto">
          <a:xfrm>
            <a:off x="2617993" y="3059126"/>
            <a:ext cx="1368425" cy="720725"/>
          </a:xfrm>
          <a:prstGeom prst="roundRect">
            <a:avLst>
              <a:gd name="adj" fmla="val 50000"/>
            </a:avLst>
          </a:prstGeom>
          <a:solidFill>
            <a:srgbClr val="99CC00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92075" indent="-92075">
              <a:spcBef>
                <a:spcPct val="20000"/>
              </a:spcBef>
              <a:buClr>
                <a:srgbClr val="3A5F72"/>
              </a:buClr>
              <a:buFont typeface="Wingdings" pitchFamily="2" charset="2"/>
              <a:buNone/>
            </a:pPr>
            <a:r>
              <a:rPr lang="ko-KR" altLang="en-US" sz="1600" dirty="0" smtClean="0">
                <a:cs typeface="Arial" charset="0"/>
              </a:rPr>
              <a:t>사회적 요인</a:t>
            </a:r>
            <a:endParaRPr lang="ko-KR" altLang="en-US" sz="1600" dirty="0">
              <a:cs typeface="Arial" charset="0"/>
            </a:endParaRPr>
          </a:p>
        </p:txBody>
      </p:sp>
      <p:sp>
        <p:nvSpPr>
          <p:cNvPr id="22" name="AutoShape 37"/>
          <p:cNvSpPr>
            <a:spLocks noChangeArrowheads="1"/>
          </p:cNvSpPr>
          <p:nvPr/>
        </p:nvSpPr>
        <p:spPr bwMode="auto">
          <a:xfrm>
            <a:off x="1260473" y="4071942"/>
            <a:ext cx="1368425" cy="720725"/>
          </a:xfrm>
          <a:prstGeom prst="roundRect">
            <a:avLst>
              <a:gd name="adj" fmla="val 50000"/>
            </a:avLst>
          </a:prstGeom>
          <a:solidFill>
            <a:srgbClr val="99CC00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92075" indent="-92075">
              <a:spcBef>
                <a:spcPct val="20000"/>
              </a:spcBef>
              <a:buClr>
                <a:srgbClr val="3A5F72"/>
              </a:buClr>
              <a:buFont typeface="Wingdings" pitchFamily="2" charset="2"/>
              <a:buNone/>
            </a:pPr>
            <a:r>
              <a:rPr lang="ko-KR" altLang="en-US" sz="1600" dirty="0" smtClean="0">
                <a:cs typeface="Arial" charset="0"/>
              </a:rPr>
              <a:t>병원체의 변화</a:t>
            </a:r>
            <a:endParaRPr lang="ko-KR" altLang="en-US" sz="1600" dirty="0">
              <a:cs typeface="Arial" charset="0"/>
            </a:endParaRPr>
          </a:p>
        </p:txBody>
      </p:sp>
      <p:sp>
        <p:nvSpPr>
          <p:cNvPr id="23" name="AutoShape 38"/>
          <p:cNvSpPr>
            <a:spLocks noChangeArrowheads="1"/>
          </p:cNvSpPr>
          <p:nvPr/>
        </p:nvSpPr>
        <p:spPr bwMode="auto">
          <a:xfrm>
            <a:off x="1357290" y="5072074"/>
            <a:ext cx="1801812" cy="720725"/>
          </a:xfrm>
          <a:prstGeom prst="roundRect">
            <a:avLst>
              <a:gd name="adj" fmla="val 50000"/>
            </a:avLst>
          </a:prstGeom>
          <a:solidFill>
            <a:srgbClr val="99CC00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92075" indent="-92075">
              <a:spcBef>
                <a:spcPct val="20000"/>
              </a:spcBef>
              <a:buClr>
                <a:srgbClr val="3A5F72"/>
              </a:buClr>
              <a:buFont typeface="Wingdings" pitchFamily="2" charset="2"/>
              <a:buNone/>
            </a:pPr>
            <a:r>
              <a:rPr lang="ko-KR" altLang="en-US" sz="1600" dirty="0" smtClean="0">
                <a:cs typeface="Arial" charset="0"/>
              </a:rPr>
              <a:t>식품 관련 요인</a:t>
            </a:r>
            <a:endParaRPr lang="ko-KR" altLang="en-US" sz="1600" dirty="0">
              <a:cs typeface="Arial" charset="0"/>
            </a:endParaRPr>
          </a:p>
        </p:txBody>
      </p:sp>
      <p:sp>
        <p:nvSpPr>
          <p:cNvPr id="24" name="AutoShape 39"/>
          <p:cNvSpPr>
            <a:spLocks noChangeArrowheads="1"/>
          </p:cNvSpPr>
          <p:nvPr/>
        </p:nvSpPr>
        <p:spPr bwMode="auto">
          <a:xfrm>
            <a:off x="2773361" y="4071942"/>
            <a:ext cx="1584325" cy="64770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92075" indent="-92075"/>
            <a:r>
              <a:rPr lang="ko-KR" altLang="en-US" sz="1600" dirty="0" smtClean="0">
                <a:cs typeface="Arial" charset="0"/>
              </a:rPr>
              <a:t>인간 행동의 변화</a:t>
            </a:r>
            <a:endParaRPr lang="ko-KR" altLang="en-US" sz="1600" dirty="0">
              <a:cs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9" descr="학생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34050"/>
            <a:ext cx="900113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7" descr="샘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25" y="5029200"/>
            <a:ext cx="12858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5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6" name="Text Box 29"/>
            <p:cNvSpPr txBox="1">
              <a:spLocks noChangeArrowheads="1"/>
            </p:cNvSpPr>
            <p:nvPr/>
          </p:nvSpPr>
          <p:spPr bwMode="auto">
            <a:xfrm>
              <a:off x="4500562" y="6405563"/>
              <a:ext cx="4500594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</a:t>
              </a: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1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건강과 건강 증진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0" y="188913"/>
            <a:ext cx="5072066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건강을 증진하려면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755650" y="1341438"/>
            <a:ext cx="1744648" cy="2087562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dirty="0" smtClean="0">
                <a:solidFill>
                  <a:schemeClr val="bg1"/>
                </a:solidFill>
              </a:rPr>
              <a:t>건강 증진</a:t>
            </a:r>
            <a:endParaRPr kumimoji="1"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 flipH="1">
            <a:off x="2612456" y="1341438"/>
            <a:ext cx="6031510" cy="2087562"/>
          </a:xfrm>
          <a:prstGeom prst="roundRect">
            <a:avLst>
              <a:gd name="adj" fmla="val 16667"/>
            </a:avLst>
          </a:prstGeom>
          <a:solidFill>
            <a:srgbClr val="CFDFE3"/>
          </a:solidFill>
          <a:ln w="25400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000" tIns="46800" rIns="90000" bIns="46800" anchor="ctr"/>
          <a:lstStyle/>
          <a:p>
            <a:pPr algn="l">
              <a:buFontTx/>
              <a:buChar char="-"/>
            </a:pPr>
            <a:r>
              <a:rPr lang="ko-KR" altLang="en-US" sz="2200" dirty="0" smtClean="0"/>
              <a:t> 사람들이 </a:t>
            </a:r>
            <a:r>
              <a:rPr lang="ko-KR" altLang="en-US" sz="2200" dirty="0"/>
              <a:t>적극적으로 자신의 건강을 관리하고 </a:t>
            </a:r>
            <a:endParaRPr lang="en-US" altLang="ko-KR" sz="2200" dirty="0" smtClean="0"/>
          </a:p>
          <a:p>
            <a:pPr algn="l"/>
            <a:r>
              <a:rPr lang="en-US" altLang="ko-KR" sz="2200" dirty="0"/>
              <a:t> </a:t>
            </a:r>
            <a:r>
              <a:rPr lang="en-US" altLang="ko-KR" sz="2200" dirty="0" smtClean="0"/>
              <a:t> </a:t>
            </a:r>
            <a:r>
              <a:rPr lang="ko-KR" altLang="en-US" sz="2200" dirty="0" smtClean="0"/>
              <a:t>향상시키는 과정</a:t>
            </a:r>
            <a:endParaRPr lang="en-US" altLang="ko-KR" sz="2200" dirty="0" smtClean="0"/>
          </a:p>
          <a:p>
            <a:pPr algn="l"/>
            <a:r>
              <a:rPr lang="en-US" altLang="ko-KR" sz="2200" dirty="0" smtClean="0"/>
              <a:t>- </a:t>
            </a:r>
            <a:r>
              <a:rPr lang="ko-KR" altLang="en-US" sz="2200" dirty="0" smtClean="0"/>
              <a:t>건강 </a:t>
            </a:r>
            <a:r>
              <a:rPr lang="ko-KR" altLang="en-US" sz="2200" dirty="0"/>
              <a:t>상태와 건강에 영향을 주는 요인을 </a:t>
            </a:r>
            <a:r>
              <a:rPr lang="ko-KR" altLang="en-US" sz="2200" dirty="0" smtClean="0"/>
              <a:t>알고</a:t>
            </a:r>
            <a:r>
              <a:rPr lang="en-US" altLang="ko-KR" sz="2200" dirty="0"/>
              <a:t>, </a:t>
            </a:r>
            <a:endParaRPr lang="en-US" altLang="ko-KR" sz="2200" dirty="0" smtClean="0"/>
          </a:p>
          <a:p>
            <a:pPr algn="l"/>
            <a:r>
              <a:rPr lang="ko-KR" altLang="en-US" sz="2200" dirty="0" smtClean="0"/>
              <a:t>  건강 </a:t>
            </a:r>
            <a:r>
              <a:rPr lang="ko-KR" altLang="en-US" sz="2200" dirty="0"/>
              <a:t>상태를 개선하기 </a:t>
            </a:r>
            <a:r>
              <a:rPr lang="ko-KR" altLang="en-US" sz="2200" dirty="0" smtClean="0"/>
              <a:t>위해 목표를 설정하여 </a:t>
            </a:r>
            <a:endParaRPr lang="en-US" altLang="ko-KR" sz="2200" dirty="0" smtClean="0"/>
          </a:p>
          <a:p>
            <a:pPr algn="l"/>
            <a:r>
              <a:rPr lang="en-US" altLang="ko-KR" sz="2200" dirty="0" smtClean="0"/>
              <a:t>  </a:t>
            </a:r>
            <a:r>
              <a:rPr lang="ko-KR" altLang="en-US" sz="2200" dirty="0" smtClean="0"/>
              <a:t>건강을 관리하는 </a:t>
            </a:r>
            <a:r>
              <a:rPr lang="ko-KR" altLang="en-US" sz="2200" dirty="0"/>
              <a:t>일련의 활동</a:t>
            </a:r>
            <a:endParaRPr kumimoji="1" lang="ko-KR" altLang="en-US" sz="2200" dirty="0"/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auto">
          <a:xfrm>
            <a:off x="611188" y="4076700"/>
            <a:ext cx="3241675" cy="1873250"/>
          </a:xfrm>
          <a:prstGeom prst="wedgeEllipseCallout">
            <a:avLst>
              <a:gd name="adj1" fmla="val -42264"/>
              <a:gd name="adj2" fmla="val 44662"/>
            </a:avLst>
          </a:prstGeom>
          <a:solidFill>
            <a:srgbClr val="99CC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latinLnBrk="1">
              <a:defRPr/>
            </a:pPr>
            <a:endParaRPr kumimoji="1" lang="ko-KR" altLang="ko-KR" sz="1800"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2843213" y="3716338"/>
            <a:ext cx="5435600" cy="2017712"/>
          </a:xfrm>
          <a:prstGeom prst="wedgeEllipseCallout">
            <a:avLst>
              <a:gd name="adj1" fmla="val 46583"/>
              <a:gd name="adj2" fmla="val 49685"/>
            </a:avLst>
          </a:prstGeom>
          <a:solidFill>
            <a:schemeClr val="accent2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latinLnBrk="1">
              <a:defRPr/>
            </a:pPr>
            <a:endParaRPr kumimoji="1" lang="ko-KR" altLang="ko-KR" sz="1800">
              <a:solidFill>
                <a:schemeClr val="accent2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3059113" y="4270725"/>
            <a:ext cx="504031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ko-KR" altLang="en-US" sz="3000" b="1" dirty="0" smtClean="0">
                <a:solidFill>
                  <a:schemeClr val="accent1"/>
                </a:solidFill>
                <a:latin typeface="나눔손글씨 붓" pitchFamily="66" charset="-127"/>
                <a:ea typeface="나눔손글씨 붓" pitchFamily="66" charset="-127"/>
              </a:rPr>
              <a:t>건강은 </a:t>
            </a:r>
            <a:r>
              <a:rPr kumimoji="1" lang="ko-KR" altLang="en-US" sz="3000" b="1" dirty="0">
                <a:solidFill>
                  <a:schemeClr val="accent1"/>
                </a:solidFill>
                <a:latin typeface="나눔손글씨 붓" pitchFamily="66" charset="-127"/>
                <a:ea typeface="나눔손글씨 붓" pitchFamily="66" charset="-127"/>
              </a:rPr>
              <a:t>저절로 주어지는 것이 아니라 자신이 적극적으로 </a:t>
            </a:r>
            <a:r>
              <a:rPr kumimoji="1" lang="ko-KR" altLang="en-US" sz="3000" b="1" dirty="0" smtClean="0">
                <a:solidFill>
                  <a:schemeClr val="accent1"/>
                </a:solidFill>
                <a:latin typeface="나눔손글씨 붓" pitchFamily="66" charset="-127"/>
                <a:ea typeface="나눔손글씨 붓" pitchFamily="66" charset="-127"/>
              </a:rPr>
              <a:t>관리함으로써 </a:t>
            </a:r>
            <a:r>
              <a:rPr kumimoji="1" lang="ko-KR" altLang="en-US" sz="3000" b="1" dirty="0">
                <a:solidFill>
                  <a:schemeClr val="accent1"/>
                </a:solidFill>
                <a:latin typeface="나눔손글씨 붓" pitchFamily="66" charset="-127"/>
                <a:ea typeface="나눔손글씨 붓" pitchFamily="66" charset="-127"/>
              </a:rPr>
              <a:t>지킬 수 있다</a:t>
            </a:r>
            <a:r>
              <a:rPr kumimoji="1" lang="en-US" altLang="ko-KR" sz="3000" b="1" dirty="0">
                <a:solidFill>
                  <a:schemeClr val="accent1"/>
                </a:solidFill>
                <a:latin typeface="나눔손글씨 붓" pitchFamily="66" charset="-127"/>
                <a:ea typeface="나눔손글씨 붓" pitchFamily="66" charset="-127"/>
              </a:rPr>
              <a:t>. 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911215" y="4510088"/>
            <a:ext cx="2303463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latinLnBrk="1"/>
            <a:r>
              <a:rPr kumimoji="1" lang="ko-KR" altLang="en-US" sz="3200" b="1" dirty="0" smtClean="0">
                <a:solidFill>
                  <a:schemeClr val="accent2"/>
                </a:solidFill>
                <a:latin typeface="나눔손글씨 붓" pitchFamily="66" charset="-127"/>
                <a:ea typeface="나눔손글씨 붓" pitchFamily="66" charset="-127"/>
              </a:rPr>
              <a:t>건강을 증진하는</a:t>
            </a:r>
            <a:endParaRPr kumimoji="1" lang="en-US" altLang="ko-KR" sz="3200" b="1" dirty="0" smtClean="0">
              <a:solidFill>
                <a:schemeClr val="accent2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l" latinLnBrk="1"/>
            <a:r>
              <a:rPr kumimoji="1" lang="ko-KR" altLang="en-US" sz="3200" b="1" dirty="0" smtClean="0">
                <a:solidFill>
                  <a:schemeClr val="accent2"/>
                </a:solidFill>
                <a:latin typeface="나눔손글씨 붓" pitchFamily="66" charset="-127"/>
                <a:ea typeface="나눔손글씨 붓" pitchFamily="66" charset="-127"/>
              </a:rPr>
              <a:t>이유</a:t>
            </a:r>
            <a:r>
              <a:rPr kumimoji="1" lang="ko-KR" altLang="en-US" sz="3200" b="1" dirty="0">
                <a:solidFill>
                  <a:schemeClr val="accent2"/>
                </a:solidFill>
                <a:latin typeface="나눔손글씨 붓" pitchFamily="66" charset="-127"/>
                <a:ea typeface="나눔손글씨 붓" pitchFamily="66" charset="-127"/>
              </a:rPr>
              <a:t>는</a:t>
            </a:r>
            <a:r>
              <a:rPr kumimoji="1" lang="en-US" altLang="ko-KR" sz="3200" b="1" dirty="0" smtClean="0">
                <a:solidFill>
                  <a:schemeClr val="accent2"/>
                </a:solidFill>
                <a:latin typeface="나눔손글씨 붓" pitchFamily="66" charset="-127"/>
                <a:ea typeface="나눔손글씨 붓" pitchFamily="66" charset="-127"/>
              </a:rPr>
              <a:t>?</a:t>
            </a:r>
            <a:endParaRPr kumimoji="1" lang="en-US" altLang="ko-KR" sz="3200" b="1" dirty="0">
              <a:solidFill>
                <a:schemeClr val="accent2"/>
              </a:solidFill>
              <a:latin typeface="나눔손글씨 붓" pitchFamily="66" charset="-127"/>
              <a:ea typeface="나눔손글씨 붓" pitchFamily="66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76200"/>
            <a:ext cx="6867525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188913"/>
            <a:ext cx="6929454" cy="1339850"/>
            <a:chOff x="0" y="119"/>
            <a:chExt cx="4223" cy="844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8" y="147"/>
              <a:ext cx="4195" cy="816"/>
              <a:chOff x="0" y="119"/>
              <a:chExt cx="5556" cy="544"/>
            </a:xfrm>
            <a:grpFill/>
          </p:grpSpPr>
          <p:sp>
            <p:nvSpPr>
              <p:cNvPr id="38927" name="Oval 1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28" name="Rectangle 1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endParaRPr kumimoji="1" lang="en-US" altLang="en-US" sz="4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0" y="119"/>
              <a:ext cx="4195" cy="816"/>
              <a:chOff x="0" y="119"/>
              <a:chExt cx="5556" cy="544"/>
            </a:xfrm>
            <a:grpFill/>
          </p:grpSpPr>
          <p:sp>
            <p:nvSpPr>
              <p:cNvPr id="38917" name="Oval 5"/>
              <p:cNvSpPr>
                <a:spLocks noChangeArrowheads="1"/>
              </p:cNvSpPr>
              <p:nvPr/>
            </p:nvSpPr>
            <p:spPr bwMode="auto">
              <a:xfrm>
                <a:off x="4694" y="119"/>
                <a:ext cx="862" cy="544"/>
              </a:xfrm>
              <a:prstGeom prst="ellipse">
                <a:avLst/>
              </a:prstGeom>
              <a:grpFill/>
              <a:ln w="19050" cap="rnd" algn="ctr">
                <a:noFill/>
                <a:prstDash val="sysDot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38918" name="Rectangle 6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5159" cy="544"/>
              </a:xfrm>
              <a:prstGeom prst="rect">
                <a:avLst/>
              </a:prstGeom>
              <a:grpFill/>
              <a:ln w="19050" cap="rnd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r" fontAlgn="ctr" latinLnBrk="1">
                  <a:lnSpc>
                    <a:spcPct val="11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tx2"/>
                  </a:buClr>
                  <a:buFont typeface="Wingdings" pitchFamily="2" charset="2"/>
                  <a:buNone/>
                </a:pPr>
                <a:r>
                  <a:rPr kumimoji="1" lang="en-US" altLang="ko-KR" sz="4000" dirty="0" smtClean="0">
                    <a:solidFill>
                      <a:schemeClr val="bg1"/>
                    </a:solidFill>
                  </a:rPr>
                  <a:t>2 </a:t>
                </a:r>
                <a:r>
                  <a:rPr kumimoji="1" lang="ko-KR" altLang="en-US" sz="4000" dirty="0">
                    <a:solidFill>
                      <a:schemeClr val="bg1"/>
                    </a:solidFill>
                  </a:rPr>
                  <a:t>청소년기 성장 발달과 </a:t>
                </a:r>
                <a:r>
                  <a:rPr kumimoji="1" lang="ko-KR" altLang="en-US" sz="4000" dirty="0" smtClean="0">
                    <a:solidFill>
                      <a:schemeClr val="bg1"/>
                    </a:solidFill>
                  </a:rPr>
                  <a:t>대처</a:t>
                </a:r>
                <a:endParaRPr kumimoji="1" lang="en-US" altLang="en-US" sz="4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1404938" y="3357563"/>
            <a:ext cx="6767512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latinLnBrk="1">
              <a:buFontTx/>
              <a:buChar char="-"/>
            </a:pPr>
            <a:r>
              <a:rPr kumimoji="1" lang="ko-KR" altLang="en-US" sz="2400" dirty="0">
                <a:solidFill>
                  <a:srgbClr val="CC0000"/>
                </a:solidFill>
              </a:rPr>
              <a:t> 청소년기의 발달 특성을 알고 설명할 수 있다</a:t>
            </a:r>
            <a:r>
              <a:rPr kumimoji="1" lang="en-US" altLang="ko-KR" sz="2400" dirty="0">
                <a:solidFill>
                  <a:srgbClr val="CC0000"/>
                </a:solidFill>
              </a:rPr>
              <a:t>.</a:t>
            </a:r>
          </a:p>
          <a:p>
            <a:pPr algn="l" latinLnBrk="1">
              <a:buFontTx/>
              <a:buChar char="-"/>
            </a:pPr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 latinLnBrk="1">
              <a:buFontTx/>
              <a:buChar char="-"/>
            </a:pPr>
            <a:r>
              <a:rPr kumimoji="1" lang="ko-KR" altLang="en-US" sz="2400" dirty="0" smtClean="0">
                <a:solidFill>
                  <a:srgbClr val="CC0000"/>
                </a:solidFill>
              </a:rPr>
              <a:t> </a:t>
            </a:r>
            <a:r>
              <a:rPr kumimoji="1" lang="ko-KR" altLang="en-US" sz="2400" dirty="0">
                <a:solidFill>
                  <a:srgbClr val="CC0000"/>
                </a:solidFill>
              </a:rPr>
              <a:t>청소년기 성장에 따른 대처 방법을 알고 실천할 수 </a:t>
            </a:r>
            <a:endParaRPr kumimoji="1" lang="en-US" altLang="ko-KR" sz="2400" dirty="0" smtClean="0">
              <a:solidFill>
                <a:srgbClr val="CC0000"/>
              </a:solidFill>
            </a:endParaRPr>
          </a:p>
          <a:p>
            <a:pPr algn="l" latinLnBrk="1"/>
            <a:r>
              <a:rPr kumimoji="1" lang="en-US" altLang="ko-KR" sz="2400" dirty="0">
                <a:solidFill>
                  <a:srgbClr val="CC0000"/>
                </a:solidFill>
              </a:rPr>
              <a:t> 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 </a:t>
            </a:r>
            <a:r>
              <a:rPr kumimoji="1" lang="ko-KR" altLang="en-US" sz="2400" dirty="0" smtClean="0">
                <a:solidFill>
                  <a:srgbClr val="CC0000"/>
                </a:solidFill>
              </a:rPr>
              <a:t>있다</a:t>
            </a:r>
            <a:r>
              <a:rPr kumimoji="1" lang="en-US" altLang="ko-KR" sz="2400" dirty="0" smtClean="0">
                <a:solidFill>
                  <a:srgbClr val="CC0000"/>
                </a:solidFill>
              </a:rPr>
              <a:t>.</a:t>
            </a:r>
            <a:endParaRPr kumimoji="1" lang="en-US" altLang="ko-KR" sz="24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0" y="6308725"/>
            <a:ext cx="9144000" cy="549275"/>
            <a:chOff x="0" y="6308725"/>
            <a:chExt cx="9144000" cy="549275"/>
          </a:xfrm>
        </p:grpSpPr>
        <p:sp>
          <p:nvSpPr>
            <p:cNvPr id="5" name="Rectangle 28"/>
            <p:cNvSpPr>
              <a:spLocks noChangeArrowheads="1"/>
            </p:cNvSpPr>
            <p:nvPr/>
          </p:nvSpPr>
          <p:spPr bwMode="auto">
            <a:xfrm>
              <a:off x="0" y="6308725"/>
              <a:ext cx="9144000" cy="549275"/>
            </a:xfrm>
            <a:prstGeom prst="rect">
              <a:avLst/>
            </a:prstGeom>
            <a:solidFill>
              <a:srgbClr val="C0C0C0"/>
            </a:solidFill>
            <a:ln w="1905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l" eaLnBrk="0" hangingPunct="0"/>
              <a:r>
                <a:rPr lang="en-US" altLang="ko-KR" sz="1800">
                  <a:latin typeface="Arial" charset="0"/>
                  <a:ea typeface="HY견고딕" pitchFamily="18" charset="-127"/>
                </a:rPr>
                <a:t>    </a:t>
              </a:r>
            </a:p>
          </p:txBody>
        </p:sp>
        <p:sp>
          <p:nvSpPr>
            <p:cNvPr id="6" name="Text Box 29"/>
            <p:cNvSpPr txBox="1">
              <a:spLocks noChangeArrowheads="1"/>
            </p:cNvSpPr>
            <p:nvPr/>
          </p:nvSpPr>
          <p:spPr bwMode="auto">
            <a:xfrm>
              <a:off x="3786182" y="6405563"/>
              <a:ext cx="5214974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latinLnBrk="1">
                <a:spcBef>
                  <a:spcPct val="50000"/>
                </a:spcBef>
              </a:pPr>
              <a:r>
                <a:rPr kumimoji="1" lang="en-US" altLang="ko-KR" sz="1600" b="1" dirty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Ⅰ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건강의 이해와 질병 예방 </a:t>
              </a:r>
              <a:r>
                <a:rPr kumimoji="1" lang="en-US" altLang="ko-KR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– 2 </a:t>
              </a:r>
              <a:r>
                <a:rPr kumimoji="1" lang="ko-KR" altLang="en-US" sz="1600" b="1" dirty="0" smtClean="0">
                  <a:solidFill>
                    <a:srgbClr val="DDDDDD"/>
                  </a:solidFill>
                  <a:latin typeface="나눔고딕" pitchFamily="50" charset="-127"/>
                  <a:ea typeface="나눔고딕" pitchFamily="50" charset="-127"/>
                </a:rPr>
                <a:t>청소년기 성장 발달과 대처</a:t>
              </a:r>
              <a:endParaRPr kumimoji="1" lang="ko-KR" altLang="en-US" sz="1600" b="1" dirty="0">
                <a:solidFill>
                  <a:srgbClr val="DDDDDD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0" y="188913"/>
            <a:ext cx="5857884" cy="792162"/>
            <a:chOff x="0" y="119"/>
            <a:chExt cx="2200" cy="499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656" y="119"/>
              <a:ext cx="544" cy="499"/>
            </a:xfrm>
            <a:prstGeom prst="ellipse">
              <a:avLst/>
            </a:prstGeom>
            <a:grpFill/>
            <a:ln w="19050" cap="rnd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ko-KR" alt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119"/>
              <a:ext cx="1949" cy="499"/>
            </a:xfrm>
            <a:prstGeom prst="rect">
              <a:avLst/>
            </a:prstGeom>
            <a:grpFill/>
            <a:ln w="19050" cap="rnd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 fontAlgn="ctr" latinLnBrk="1">
                <a:lnSpc>
                  <a:spcPct val="110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tx2"/>
                </a:buClr>
                <a:buFont typeface="Wingdings" pitchFamily="2" charset="2"/>
                <a:buNone/>
              </a:pPr>
              <a:r>
                <a:rPr kumimoji="1" lang="ko-KR" altLang="en-US" sz="3600" dirty="0" smtClean="0">
                  <a:solidFill>
                    <a:schemeClr val="bg1"/>
                  </a:solidFill>
                </a:rPr>
                <a:t>청소년기의 발달 특성</a:t>
              </a:r>
              <a:endParaRPr kumimoji="1" lang="en-US" alt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2" name="그림 31" descr="5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213793"/>
            <a:ext cx="6715172" cy="50012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나눔고딕 ExtraBold" pitchFamily="50" charset="-127"/>
            <a:ea typeface="나눔고딕 ExtraBold" pitchFamily="50" charset="-127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나눔고딕 ExtraBold" pitchFamily="50" charset="-127"/>
            <a:ea typeface="나눔고딕 ExtraBold" pitchFamily="50" charset="-127"/>
            <a:cs typeface="Arial" charset="0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4777</TotalTime>
  <Words>2689</Words>
  <Application>Microsoft Office PowerPoint</Application>
  <PresentationFormat>화면 슬라이드 쇼(4:3)</PresentationFormat>
  <Paragraphs>512</Paragraphs>
  <Slides>53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53</vt:i4>
      </vt:variant>
    </vt:vector>
  </HeadingPairs>
  <TitlesOfParts>
    <vt:vector size="54" baseType="lpstr">
      <vt:lpstr>기본 디자인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</vt:vector>
  </TitlesOfParts>
  <Company>동화사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동화사</dc:creator>
  <cp:lastModifiedBy>블랙에디션</cp:lastModifiedBy>
  <cp:revision>71</cp:revision>
  <dcterms:created xsi:type="dcterms:W3CDTF">2012-08-01T01:36:49Z</dcterms:created>
  <dcterms:modified xsi:type="dcterms:W3CDTF">2013-01-27T16:46:15Z</dcterms:modified>
</cp:coreProperties>
</file>